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71" r:id="rId4"/>
    <p:sldId id="258" r:id="rId5"/>
    <p:sldId id="262" r:id="rId6"/>
    <p:sldId id="272" r:id="rId7"/>
    <p:sldId id="274" r:id="rId8"/>
    <p:sldId id="27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AEB"/>
    <a:srgbClr val="8183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9" autoAdjust="0"/>
    <p:restoredTop sz="94660"/>
  </p:normalViewPr>
  <p:slideViewPr>
    <p:cSldViewPr snapToGrid="0">
      <p:cViewPr>
        <p:scale>
          <a:sx n="33" d="100"/>
          <a:sy n="33" d="100"/>
        </p:scale>
        <p:origin x="309" y="14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72AA9-9D70-4981-A0A1-921D6043D77B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C62C1-102F-4798-98AA-C4344C6D9A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264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C62C1-102F-4798-98AA-C4344C6D9A8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577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2DA670-6AC6-40A5-83B3-104A62A19DD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476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F8085-28AF-6E98-4F61-3533ECAD8C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F4A3C2-7E56-8238-2098-AA5AA12FC6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CDA10-659D-D2AC-F1C5-7B2A3AA2C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7D193-1AB4-E2B7-5EE8-AB8E55855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AB8DB-403A-31B0-CE73-5C1F2F5B7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6013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3C863-401D-8CDB-27E6-5CC6C17C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05963-6EBC-0AEE-2E3F-696958C42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14835-7398-914C-4823-606D7DA24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231E7-56FB-1FC6-A682-EE837522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DCA56-8662-AAD7-AC12-2AD1A48EB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383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DC0C0D-FA7B-5196-C14E-E78AE0DB56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A1748E-64E4-8370-B9EA-5A1CBABDBE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23D62-5906-3F83-2F66-BF5CEC348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9A01A-3C0D-3A6F-27BC-A302718BE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5CBB6-AC47-4EEF-7B7D-A069A6283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5368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C7422-5D0B-B6ED-4049-08B2C3058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B3A05-DC43-B438-EA1D-4B15D56C5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DC25E-D7BF-3B57-447E-E4678B2AC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4E5D6-E63C-44F2-741C-64539C4E9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FDE6F-C3A1-9BD8-0C06-D881D0770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933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49D56-3EBD-2596-FE3D-E531BA028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08FBF5-7A3D-450A-DBB7-EBF85B0E1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E2D9E-9F20-982F-99A4-A936A7470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1F6E4-330B-D225-9DAA-A25667BD1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5963F-AF22-FFE6-160C-28DFF9C44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7897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A909B-0F3E-7E24-7822-2FDAEE141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1B33A-9C23-E5B8-0C77-93ECA3E0DD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2C1C58-C256-DC57-E97F-7D73FC462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5DA309-073E-67AD-6F47-79234C147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639BA-B6BB-B509-E533-196D8BF6D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44648-26A1-DFBC-CC3B-A6310BCA2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201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987AA-5FD2-5954-E1B7-333F239DE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3B53A-53BB-475D-077E-F7BA6DB8B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15A13C-30A0-85A7-30B5-9B8CA58CC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C9CF87-279A-15A3-B54C-38B763E1E0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885ABA-65D3-24DC-75AE-2F908A3C87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5FED9E-C8F0-72DF-5994-EE97DB648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BB43D3-B0A0-A327-CE08-4FB859693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23C550-7B3A-1D42-5984-9D39467F6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2321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DF0A8-42EE-C437-DF59-FFA976E2E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09D417-52DB-2CF1-C6FF-D704B89A7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BC4C99-4C8F-3B8B-34DC-D3A8D8C87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C047F-2895-6A9B-F094-F75DA94B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700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7021CA-E88E-0685-49B7-74C0F07E0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FFA0E5-60FD-E5DF-5AA5-835B03BF2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7EAB8-7812-0CF4-9216-B53B70179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738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53B4A-5CA6-9591-82C1-CE08096C5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11DF8-0DA7-C333-43D2-493CCAD13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DEB53-F9EA-F769-5DF4-E2290129B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91C85-65E1-1901-6F5B-AA606167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E73CFC-C611-68AC-66B3-0F8490191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23198-16ED-71D7-4BEC-47FAB769D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9962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53A8E-B6BC-A17A-E417-39815F9BE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6FEAC-66A6-BCCC-896E-74D5B823B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B4BEF8-C19C-E05B-D4D5-6184DD156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CAD9F-3ED8-E13E-88F9-F1DDCBD13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AC5EC-8ED1-3D8F-4924-9B5EE20E7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08A3A-6545-0B10-E143-CE20B23F1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618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61E8A-06A1-FAF3-1B10-C71849130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E0636-D020-F817-5243-ED289C58A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76F27-C23A-5996-017A-44922088AA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E7B19-18B5-4842-AB97-EB402BA28EF1}" type="datetimeFigureOut">
              <a:rPr lang="en-GB" smtClean="0"/>
              <a:t>05/04/2025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32A0A-7FE5-76EE-CE00-25E906A17E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17D60-D378-2D96-A499-2AE36765EF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44AE8-EF8C-46F1-97DE-F17868E3BD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683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dvanced MRI Imaging Near Me | Capital Radiology">
            <a:extLst>
              <a:ext uri="{FF2B5EF4-FFF2-40B4-BE49-F238E27FC236}">
                <a16:creationId xmlns:a16="http://schemas.microsoft.com/office/drawing/2014/main" id="{5C943FE2-37B1-A361-F4B1-4CD44E7FA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235"/>
                    </a14:imgEffect>
                    <a14:imgEffect>
                      <a14:saturation sat="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01AA80E-3E2F-0C24-39A5-D052108370C0}"/>
              </a:ext>
            </a:extLst>
          </p:cNvPr>
          <p:cNvSpPr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 flip="none" rotWithShape="1">
            <a:gsLst>
              <a:gs pos="0">
                <a:schemeClr val="tx1">
                  <a:tint val="66000"/>
                  <a:satMod val="160000"/>
                  <a:alpha val="28000"/>
                  <a:lumMod val="86000"/>
                </a:schemeClr>
              </a:gs>
              <a:gs pos="89000">
                <a:schemeClr val="tx1">
                  <a:lumMod val="95000"/>
                  <a:lumOff val="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A2B4AC-BBEB-402B-6E8D-6A2B51949584}"/>
              </a:ext>
            </a:extLst>
          </p:cNvPr>
          <p:cNvSpPr txBox="1"/>
          <p:nvPr/>
        </p:nvSpPr>
        <p:spPr>
          <a:xfrm>
            <a:off x="6526383" y="4825690"/>
            <a:ext cx="6028826" cy="344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215">
              <a:lnSpc>
                <a:spcPct val="107000"/>
              </a:lnSpc>
              <a:spcAft>
                <a:spcPts val="800"/>
              </a:spcAft>
            </a:pP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Departamentul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Automatică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și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Tehnologia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Informației</a:t>
            </a:r>
            <a:endParaRPr lang="en-GB" sz="1600" kern="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1DFD13-000A-630D-57AA-FF01124CF2CA}"/>
              </a:ext>
            </a:extLst>
          </p:cNvPr>
          <p:cNvSpPr txBox="1"/>
          <p:nvPr/>
        </p:nvSpPr>
        <p:spPr>
          <a:xfrm>
            <a:off x="6526383" y="5126118"/>
            <a:ext cx="6028826" cy="344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  <a:tabLst>
                <a:tab pos="685800" algn="l"/>
                <a:tab pos="1085850" algn="l"/>
                <a:tab pos="1428750" algn="l"/>
              </a:tabLst>
            </a:pP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Sisteme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avansate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în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automatică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și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tehnologii</a:t>
            </a:r>
            <a:r>
              <a:rPr lang="en-GB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600" kern="1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informatice</a:t>
            </a:r>
            <a:endParaRPr lang="en-GB" sz="1600" kern="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0F228A-5524-EB18-D8E8-5D174B310337}"/>
              </a:ext>
            </a:extLst>
          </p:cNvPr>
          <p:cNvSpPr txBox="1"/>
          <p:nvPr/>
        </p:nvSpPr>
        <p:spPr>
          <a:xfrm>
            <a:off x="6526383" y="5424888"/>
            <a:ext cx="6028826" cy="344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  <a:tabLst>
                <a:tab pos="685800" algn="l"/>
                <a:tab pos="1085850" algn="l"/>
                <a:tab pos="1428750" algn="l"/>
              </a:tabLst>
            </a:pPr>
            <a:r>
              <a:rPr lang="ro-RO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Proiect </a:t>
            </a:r>
            <a:r>
              <a:rPr lang="ro-RO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Deep</a:t>
            </a:r>
            <a:r>
              <a:rPr lang="ro-RO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o-RO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Learning</a:t>
            </a:r>
            <a:endParaRPr lang="en-GB" sz="1600" kern="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F9559B-A071-A37E-21EB-7C2BE4AD1128}"/>
              </a:ext>
            </a:extLst>
          </p:cNvPr>
          <p:cNvSpPr txBox="1"/>
          <p:nvPr/>
        </p:nvSpPr>
        <p:spPr>
          <a:xfrm>
            <a:off x="6526383" y="5740448"/>
            <a:ext cx="6028826" cy="344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  <a:tabLst>
                <a:tab pos="685800" algn="l"/>
                <a:tab pos="1085850" algn="l"/>
                <a:tab pos="1428750" algn="l"/>
              </a:tabLst>
            </a:pPr>
            <a:r>
              <a:rPr lang="ro-RO" sz="1600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Zincă Alexandru – Marian (Grupa 4MF142)</a:t>
            </a:r>
            <a:endParaRPr lang="en-GB" sz="1600" kern="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5AB0204-19E0-892D-C703-70EAC4CD59A3}"/>
              </a:ext>
            </a:extLst>
          </p:cNvPr>
          <p:cNvSpPr/>
          <p:nvPr/>
        </p:nvSpPr>
        <p:spPr>
          <a:xfrm rot="19599499">
            <a:off x="-1824776" y="-1965394"/>
            <a:ext cx="12114326" cy="11872047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C518725-1535-8EC7-0B71-89F63CFAC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9679" y="1350231"/>
            <a:ext cx="4119771" cy="2699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CB6B15-F069-1FAC-1C1C-41CED09677F8}"/>
              </a:ext>
            </a:extLst>
          </p:cNvPr>
          <p:cNvSpPr txBox="1"/>
          <p:nvPr/>
        </p:nvSpPr>
        <p:spPr>
          <a:xfrm>
            <a:off x="6964638" y="1643838"/>
            <a:ext cx="53647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Detecția</a:t>
            </a:r>
            <a:r>
              <a:rPr lang="en-GB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 </a:t>
            </a:r>
            <a:r>
              <a:rPr lang="en-GB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patologiilor</a:t>
            </a:r>
            <a:r>
              <a:rPr lang="en-GB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 </a:t>
            </a:r>
            <a:r>
              <a:rPr lang="en-GB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cerebrale</a:t>
            </a:r>
            <a:r>
              <a:rPr lang="en-GB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 </a:t>
            </a:r>
            <a:r>
              <a:rPr lang="en-GB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în</a:t>
            </a:r>
            <a:r>
              <a:rPr lang="en-GB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 </a:t>
            </a:r>
            <a:r>
              <a:rPr lang="en-GB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imagistica</a:t>
            </a:r>
            <a:r>
              <a:rPr lang="en-GB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 </a:t>
            </a:r>
            <a:r>
              <a:rPr lang="en-GB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Yu Gothic Light" panose="020B0300000000000000" pitchFamily="34" charset="-128"/>
              </a:rPr>
              <a:t>medicală</a:t>
            </a:r>
            <a:endParaRPr lang="en-GB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Yu Gothic Light" panose="020B0300000000000000" pitchFamily="34" charset="-128"/>
            </a:endParaRPr>
          </a:p>
        </p:txBody>
      </p:sp>
      <p:grpSp>
        <p:nvGrpSpPr>
          <p:cNvPr id="1070" name="Group 1069">
            <a:extLst>
              <a:ext uri="{FF2B5EF4-FFF2-40B4-BE49-F238E27FC236}">
                <a16:creationId xmlns:a16="http://schemas.microsoft.com/office/drawing/2014/main" id="{62F02CFB-2143-AFFE-F2CE-DE54882B24F1}"/>
              </a:ext>
            </a:extLst>
          </p:cNvPr>
          <p:cNvGrpSpPr/>
          <p:nvPr/>
        </p:nvGrpSpPr>
        <p:grpSpPr>
          <a:xfrm>
            <a:off x="235501" y="1765126"/>
            <a:ext cx="6633304" cy="3868079"/>
            <a:chOff x="235501" y="1765126"/>
            <a:chExt cx="6633304" cy="3868079"/>
          </a:xfrm>
        </p:grpSpPr>
        <p:sp>
          <p:nvSpPr>
            <p:cNvPr id="19" name="Flowchart: Alternate Process 18">
              <a:extLst>
                <a:ext uri="{FF2B5EF4-FFF2-40B4-BE49-F238E27FC236}">
                  <a16:creationId xmlns:a16="http://schemas.microsoft.com/office/drawing/2014/main" id="{BDAF82C2-5FEA-9355-80E6-FA2467866131}"/>
                </a:ext>
              </a:extLst>
            </p:cNvPr>
            <p:cNvSpPr/>
            <p:nvPr/>
          </p:nvSpPr>
          <p:spPr>
            <a:xfrm>
              <a:off x="919915" y="1765127"/>
              <a:ext cx="988753" cy="3868078"/>
            </a:xfrm>
            <a:prstGeom prst="flowChartAlternateProcess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Flowchart: Alternate Process 19">
              <a:extLst>
                <a:ext uri="{FF2B5EF4-FFF2-40B4-BE49-F238E27FC236}">
                  <a16:creationId xmlns:a16="http://schemas.microsoft.com/office/drawing/2014/main" id="{8F4F213D-5D39-0124-827E-ECA0C7F0E91B}"/>
                </a:ext>
              </a:extLst>
            </p:cNvPr>
            <p:cNvSpPr/>
            <p:nvPr/>
          </p:nvSpPr>
          <p:spPr>
            <a:xfrm>
              <a:off x="2350898" y="2420898"/>
              <a:ext cx="988753" cy="2528901"/>
            </a:xfrm>
            <a:prstGeom prst="flowChartAlternateProcess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Flowchart: Alternate Process 20">
              <a:extLst>
                <a:ext uri="{FF2B5EF4-FFF2-40B4-BE49-F238E27FC236}">
                  <a16:creationId xmlns:a16="http://schemas.microsoft.com/office/drawing/2014/main" id="{4DA303D1-9C26-C0CB-CE49-882381FD4A25}"/>
                </a:ext>
              </a:extLst>
            </p:cNvPr>
            <p:cNvSpPr/>
            <p:nvPr/>
          </p:nvSpPr>
          <p:spPr>
            <a:xfrm>
              <a:off x="3785646" y="1765126"/>
              <a:ext cx="988753" cy="3868078"/>
            </a:xfrm>
            <a:prstGeom prst="flowChartAlternateProcess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Flowchart: Alternate Process 21">
              <a:extLst>
                <a:ext uri="{FF2B5EF4-FFF2-40B4-BE49-F238E27FC236}">
                  <a16:creationId xmlns:a16="http://schemas.microsoft.com/office/drawing/2014/main" id="{4C4DD705-7976-3D55-81BF-29B45CDCF3E5}"/>
                </a:ext>
              </a:extLst>
            </p:cNvPr>
            <p:cNvSpPr/>
            <p:nvPr/>
          </p:nvSpPr>
          <p:spPr>
            <a:xfrm>
              <a:off x="5202284" y="2700156"/>
              <a:ext cx="996910" cy="1527536"/>
            </a:xfrm>
            <a:prstGeom prst="flowChartAlternateProcess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32FFD64-D607-7523-7E22-4C61F9D92D73}"/>
                </a:ext>
              </a:extLst>
            </p:cNvPr>
            <p:cNvSpPr/>
            <p:nvPr/>
          </p:nvSpPr>
          <p:spPr>
            <a:xfrm>
              <a:off x="1206109" y="2056303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6F17AE7-2EFC-F6BE-3C46-49DCF4D4F762}"/>
                </a:ext>
              </a:extLst>
            </p:cNvPr>
            <p:cNvSpPr/>
            <p:nvPr/>
          </p:nvSpPr>
          <p:spPr>
            <a:xfrm>
              <a:off x="1200171" y="2986123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06EEC19-605D-FF1C-9466-D8A565A70C77}"/>
                </a:ext>
              </a:extLst>
            </p:cNvPr>
            <p:cNvSpPr/>
            <p:nvPr/>
          </p:nvSpPr>
          <p:spPr>
            <a:xfrm>
              <a:off x="1190674" y="3915943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153C74C-957B-70A7-67ED-0F15906673AC}"/>
                </a:ext>
              </a:extLst>
            </p:cNvPr>
            <p:cNvSpPr/>
            <p:nvPr/>
          </p:nvSpPr>
          <p:spPr>
            <a:xfrm>
              <a:off x="1193052" y="4845763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E9BED8D-5739-09A6-5D6B-DB8D42605973}"/>
                </a:ext>
              </a:extLst>
            </p:cNvPr>
            <p:cNvSpPr/>
            <p:nvPr/>
          </p:nvSpPr>
          <p:spPr>
            <a:xfrm>
              <a:off x="2627052" y="2613334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FE3D066-F90D-4B87-F98C-DB6CCC9EBAE7}"/>
                </a:ext>
              </a:extLst>
            </p:cNvPr>
            <p:cNvSpPr/>
            <p:nvPr/>
          </p:nvSpPr>
          <p:spPr>
            <a:xfrm>
              <a:off x="2638777" y="3445985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9103E9A-E74E-3AE2-1523-9E841DA2DAF7}"/>
                </a:ext>
              </a:extLst>
            </p:cNvPr>
            <p:cNvSpPr/>
            <p:nvPr/>
          </p:nvSpPr>
          <p:spPr>
            <a:xfrm>
              <a:off x="2638778" y="4293302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DCE854E-FAA5-1B64-189D-AA40B4A6BE55}"/>
                </a:ext>
              </a:extLst>
            </p:cNvPr>
            <p:cNvSpPr/>
            <p:nvPr/>
          </p:nvSpPr>
          <p:spPr>
            <a:xfrm>
              <a:off x="4093344" y="2104102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BA10BBB-9FE3-0956-A856-390E648C58B3}"/>
                </a:ext>
              </a:extLst>
            </p:cNvPr>
            <p:cNvSpPr/>
            <p:nvPr/>
          </p:nvSpPr>
          <p:spPr>
            <a:xfrm>
              <a:off x="4087406" y="3033922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8F9D178-F35D-F92C-BD91-939A29E4C26D}"/>
                </a:ext>
              </a:extLst>
            </p:cNvPr>
            <p:cNvSpPr/>
            <p:nvPr/>
          </p:nvSpPr>
          <p:spPr>
            <a:xfrm>
              <a:off x="4077909" y="3963742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4C86F156-7651-A91A-0675-1E0B34EC2D44}"/>
                </a:ext>
              </a:extLst>
            </p:cNvPr>
            <p:cNvSpPr/>
            <p:nvPr/>
          </p:nvSpPr>
          <p:spPr>
            <a:xfrm>
              <a:off x="4080287" y="4893562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58A0698-4D98-E88F-18B2-85C7B3F42360}"/>
                </a:ext>
              </a:extLst>
            </p:cNvPr>
            <p:cNvSpPr/>
            <p:nvPr/>
          </p:nvSpPr>
          <p:spPr>
            <a:xfrm>
              <a:off x="5485195" y="2880202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8696C074-DD1A-ACA4-BBA9-E662B61973C4}"/>
                </a:ext>
              </a:extLst>
            </p:cNvPr>
            <p:cNvSpPr/>
            <p:nvPr/>
          </p:nvSpPr>
          <p:spPr>
            <a:xfrm>
              <a:off x="5498562" y="3520416"/>
              <a:ext cx="425767" cy="434364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</a:ln>
            <a:effectLst>
              <a:outerShdw blurRad="50800" dist="50800" dir="5400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992A695-0353-643F-5003-2694078285B1}"/>
                </a:ext>
              </a:extLst>
            </p:cNvPr>
            <p:cNvCxnSpPr>
              <a:endCxn id="23" idx="2"/>
            </p:cNvCxnSpPr>
            <p:nvPr/>
          </p:nvCxnSpPr>
          <p:spPr>
            <a:xfrm>
              <a:off x="250938" y="2269004"/>
              <a:ext cx="955171" cy="4481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E23F027-05E7-3301-B988-44731A804B41}"/>
                </a:ext>
              </a:extLst>
            </p:cNvPr>
            <p:cNvCxnSpPr>
              <a:cxnSpLocks/>
            </p:cNvCxnSpPr>
            <p:nvPr/>
          </p:nvCxnSpPr>
          <p:spPr>
            <a:xfrm>
              <a:off x="235503" y="3224007"/>
              <a:ext cx="93397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D3BED81-5D0D-A9F3-CB51-F2A678032623}"/>
                </a:ext>
              </a:extLst>
            </p:cNvPr>
            <p:cNvCxnSpPr>
              <a:cxnSpLocks/>
            </p:cNvCxnSpPr>
            <p:nvPr/>
          </p:nvCxnSpPr>
          <p:spPr>
            <a:xfrm>
              <a:off x="235502" y="4141951"/>
              <a:ext cx="93397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10BEF9B-00EE-8DB3-4DBE-ADD2911E6E0C}"/>
                </a:ext>
              </a:extLst>
            </p:cNvPr>
            <p:cNvCxnSpPr>
              <a:cxnSpLocks/>
            </p:cNvCxnSpPr>
            <p:nvPr/>
          </p:nvCxnSpPr>
          <p:spPr>
            <a:xfrm>
              <a:off x="235501" y="5071771"/>
              <a:ext cx="93397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1FE38E1-D337-9C49-22B0-98CDD0A2B038}"/>
                </a:ext>
              </a:extLst>
            </p:cNvPr>
            <p:cNvCxnSpPr>
              <a:cxnSpLocks/>
            </p:cNvCxnSpPr>
            <p:nvPr/>
          </p:nvCxnSpPr>
          <p:spPr>
            <a:xfrm>
              <a:off x="5933991" y="3106138"/>
              <a:ext cx="93397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576EF20-3F91-BB02-6FBC-2284CCE140D4}"/>
                </a:ext>
              </a:extLst>
            </p:cNvPr>
            <p:cNvCxnSpPr>
              <a:cxnSpLocks/>
            </p:cNvCxnSpPr>
            <p:nvPr/>
          </p:nvCxnSpPr>
          <p:spPr>
            <a:xfrm>
              <a:off x="5934829" y="3758002"/>
              <a:ext cx="93397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935E9EB-68EC-F26D-3C65-13D648276834}"/>
                </a:ext>
              </a:extLst>
            </p:cNvPr>
            <p:cNvCxnSpPr>
              <a:cxnSpLocks/>
              <a:endCxn id="27" idx="2"/>
            </p:cNvCxnSpPr>
            <p:nvPr/>
          </p:nvCxnSpPr>
          <p:spPr>
            <a:xfrm>
              <a:off x="1635600" y="2269004"/>
              <a:ext cx="991452" cy="56151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9E133F3-6F2D-7EAF-170B-AE0DA6275A98}"/>
                </a:ext>
              </a:extLst>
            </p:cNvPr>
            <p:cNvCxnSpPr>
              <a:cxnSpLocks/>
              <a:stCxn id="23" idx="6"/>
              <a:endCxn id="28" idx="2"/>
            </p:cNvCxnSpPr>
            <p:nvPr/>
          </p:nvCxnSpPr>
          <p:spPr>
            <a:xfrm>
              <a:off x="1631876" y="2273485"/>
              <a:ext cx="1006901" cy="138968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5B19230-31AE-4A8A-07B0-AA809E06F1E0}"/>
                </a:ext>
              </a:extLst>
            </p:cNvPr>
            <p:cNvCxnSpPr>
              <a:cxnSpLocks/>
              <a:stCxn id="23" idx="6"/>
              <a:endCxn id="29" idx="2"/>
            </p:cNvCxnSpPr>
            <p:nvPr/>
          </p:nvCxnSpPr>
          <p:spPr>
            <a:xfrm>
              <a:off x="1631876" y="2273485"/>
              <a:ext cx="1006902" cy="223699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E7499C1-3E00-9931-47DF-02CBFCE41571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 flipV="1">
              <a:off x="1618819" y="2830516"/>
              <a:ext cx="1008233" cy="223242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5742487-DE05-B619-3229-6BF0845A74BB}"/>
                </a:ext>
              </a:extLst>
            </p:cNvPr>
            <p:cNvCxnSpPr>
              <a:cxnSpLocks/>
              <a:stCxn id="26" idx="6"/>
              <a:endCxn id="28" idx="2"/>
            </p:cNvCxnSpPr>
            <p:nvPr/>
          </p:nvCxnSpPr>
          <p:spPr>
            <a:xfrm flipV="1">
              <a:off x="1618819" y="3663167"/>
              <a:ext cx="1019958" cy="139977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9030238-8CED-9D96-43CA-120635638B35}"/>
                </a:ext>
              </a:extLst>
            </p:cNvPr>
            <p:cNvCxnSpPr>
              <a:cxnSpLocks/>
              <a:stCxn id="26" idx="6"/>
              <a:endCxn id="29" idx="2"/>
            </p:cNvCxnSpPr>
            <p:nvPr/>
          </p:nvCxnSpPr>
          <p:spPr>
            <a:xfrm flipV="1">
              <a:off x="1618819" y="4510484"/>
              <a:ext cx="1019959" cy="552461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CC89874-46E2-375A-624E-DDE6EE8FF7E3}"/>
                </a:ext>
              </a:extLst>
            </p:cNvPr>
            <p:cNvCxnSpPr>
              <a:cxnSpLocks/>
              <a:stCxn id="24" idx="6"/>
              <a:endCxn id="27" idx="2"/>
            </p:cNvCxnSpPr>
            <p:nvPr/>
          </p:nvCxnSpPr>
          <p:spPr>
            <a:xfrm flipV="1">
              <a:off x="1625938" y="2830516"/>
              <a:ext cx="1001114" cy="37278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BADCFC8-16B5-7474-8CF0-C11B29570B57}"/>
                </a:ext>
              </a:extLst>
            </p:cNvPr>
            <p:cNvCxnSpPr>
              <a:cxnSpLocks/>
              <a:stCxn id="24" idx="6"/>
              <a:endCxn id="28" idx="2"/>
            </p:cNvCxnSpPr>
            <p:nvPr/>
          </p:nvCxnSpPr>
          <p:spPr>
            <a:xfrm>
              <a:off x="1625938" y="3203305"/>
              <a:ext cx="1012839" cy="45986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14D39B5-8A1D-4A02-A93E-B71CA05D021C}"/>
                </a:ext>
              </a:extLst>
            </p:cNvPr>
            <p:cNvCxnSpPr>
              <a:cxnSpLocks/>
              <a:stCxn id="24" idx="6"/>
              <a:endCxn id="29" idx="2"/>
            </p:cNvCxnSpPr>
            <p:nvPr/>
          </p:nvCxnSpPr>
          <p:spPr>
            <a:xfrm>
              <a:off x="1625938" y="3203305"/>
              <a:ext cx="1012840" cy="130717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EB1E5FF-1D60-F239-BB74-0744A38AD5AF}"/>
                </a:ext>
              </a:extLst>
            </p:cNvPr>
            <p:cNvCxnSpPr>
              <a:cxnSpLocks/>
              <a:stCxn id="25" idx="6"/>
              <a:endCxn id="27" idx="2"/>
            </p:cNvCxnSpPr>
            <p:nvPr/>
          </p:nvCxnSpPr>
          <p:spPr>
            <a:xfrm flipV="1">
              <a:off x="1616441" y="2830516"/>
              <a:ext cx="1010611" cy="130260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B23D915-64F8-2219-4AB9-91FDDB76F5F6}"/>
                </a:ext>
              </a:extLst>
            </p:cNvPr>
            <p:cNvCxnSpPr>
              <a:cxnSpLocks/>
              <a:stCxn id="25" idx="6"/>
              <a:endCxn id="28" idx="2"/>
            </p:cNvCxnSpPr>
            <p:nvPr/>
          </p:nvCxnSpPr>
          <p:spPr>
            <a:xfrm flipV="1">
              <a:off x="1616441" y="3663167"/>
              <a:ext cx="1022336" cy="46995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B07C218-5010-A6E0-7A98-AAD588EC6F60}"/>
                </a:ext>
              </a:extLst>
            </p:cNvPr>
            <p:cNvCxnSpPr>
              <a:cxnSpLocks/>
              <a:stCxn id="25" idx="6"/>
              <a:endCxn id="29" idx="2"/>
            </p:cNvCxnSpPr>
            <p:nvPr/>
          </p:nvCxnSpPr>
          <p:spPr>
            <a:xfrm>
              <a:off x="1616441" y="4133125"/>
              <a:ext cx="1022337" cy="37735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927FDCA-DB5C-2BA3-0E9E-D557E750CF5D}"/>
                </a:ext>
              </a:extLst>
            </p:cNvPr>
            <p:cNvCxnSpPr>
              <a:cxnSpLocks/>
              <a:stCxn id="27" idx="6"/>
              <a:endCxn id="30" idx="2"/>
            </p:cNvCxnSpPr>
            <p:nvPr/>
          </p:nvCxnSpPr>
          <p:spPr>
            <a:xfrm flipV="1">
              <a:off x="3052819" y="2321284"/>
              <a:ext cx="1040525" cy="50923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8337F90-8D94-DF55-F5E4-2713E925FC61}"/>
                </a:ext>
              </a:extLst>
            </p:cNvPr>
            <p:cNvCxnSpPr>
              <a:cxnSpLocks/>
              <a:stCxn id="27" idx="6"/>
              <a:endCxn id="31" idx="2"/>
            </p:cNvCxnSpPr>
            <p:nvPr/>
          </p:nvCxnSpPr>
          <p:spPr>
            <a:xfrm>
              <a:off x="3052819" y="2830516"/>
              <a:ext cx="1034587" cy="42058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D21E644-4587-89A4-885D-9C8E6BDC103F}"/>
                </a:ext>
              </a:extLst>
            </p:cNvPr>
            <p:cNvCxnSpPr>
              <a:cxnSpLocks/>
              <a:stCxn id="27" idx="6"/>
              <a:endCxn id="32" idx="2"/>
            </p:cNvCxnSpPr>
            <p:nvPr/>
          </p:nvCxnSpPr>
          <p:spPr>
            <a:xfrm>
              <a:off x="3052819" y="2830516"/>
              <a:ext cx="1025090" cy="135040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16E1016-B46E-E02D-D4F9-34552A77BAA2}"/>
                </a:ext>
              </a:extLst>
            </p:cNvPr>
            <p:cNvCxnSpPr>
              <a:cxnSpLocks/>
              <a:stCxn id="27" idx="6"/>
              <a:endCxn id="33" idx="2"/>
            </p:cNvCxnSpPr>
            <p:nvPr/>
          </p:nvCxnSpPr>
          <p:spPr>
            <a:xfrm>
              <a:off x="3052819" y="2830516"/>
              <a:ext cx="1027468" cy="228022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B1389B8-CBC4-EFDB-D636-0BBB55258B57}"/>
                </a:ext>
              </a:extLst>
            </p:cNvPr>
            <p:cNvCxnSpPr>
              <a:cxnSpLocks/>
              <a:stCxn id="28" idx="6"/>
              <a:endCxn id="31" idx="2"/>
            </p:cNvCxnSpPr>
            <p:nvPr/>
          </p:nvCxnSpPr>
          <p:spPr>
            <a:xfrm flipV="1">
              <a:off x="3064544" y="3251104"/>
              <a:ext cx="1022862" cy="41206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E1121B8-7B1B-AC5F-2488-8036772D9970}"/>
                </a:ext>
              </a:extLst>
            </p:cNvPr>
            <p:cNvCxnSpPr>
              <a:cxnSpLocks/>
              <a:stCxn id="28" idx="6"/>
              <a:endCxn id="30" idx="2"/>
            </p:cNvCxnSpPr>
            <p:nvPr/>
          </p:nvCxnSpPr>
          <p:spPr>
            <a:xfrm flipV="1">
              <a:off x="3064544" y="2321284"/>
              <a:ext cx="1028800" cy="134188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11B644D-F443-6A42-C69C-248CE5CA1B58}"/>
                </a:ext>
              </a:extLst>
            </p:cNvPr>
            <p:cNvCxnSpPr>
              <a:cxnSpLocks/>
              <a:stCxn id="28" idx="6"/>
              <a:endCxn id="32" idx="2"/>
            </p:cNvCxnSpPr>
            <p:nvPr/>
          </p:nvCxnSpPr>
          <p:spPr>
            <a:xfrm>
              <a:off x="3064544" y="3663167"/>
              <a:ext cx="1013365" cy="51775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0DF74F1-A54F-5759-10F8-FA73CDCC4BBC}"/>
                </a:ext>
              </a:extLst>
            </p:cNvPr>
            <p:cNvCxnSpPr>
              <a:cxnSpLocks/>
              <a:stCxn id="28" idx="6"/>
              <a:endCxn id="33" idx="2"/>
            </p:cNvCxnSpPr>
            <p:nvPr/>
          </p:nvCxnSpPr>
          <p:spPr>
            <a:xfrm>
              <a:off x="3064544" y="3663167"/>
              <a:ext cx="1015743" cy="144757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52A6A87-8D36-8E9C-3A8C-485A90D5FF86}"/>
                </a:ext>
              </a:extLst>
            </p:cNvPr>
            <p:cNvCxnSpPr>
              <a:cxnSpLocks/>
              <a:stCxn id="29" idx="6"/>
              <a:endCxn id="30" idx="2"/>
            </p:cNvCxnSpPr>
            <p:nvPr/>
          </p:nvCxnSpPr>
          <p:spPr>
            <a:xfrm flipV="1">
              <a:off x="3064545" y="2321284"/>
              <a:ext cx="1028799" cy="21892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232044B-B45B-441B-597E-473F394C061A}"/>
                </a:ext>
              </a:extLst>
            </p:cNvPr>
            <p:cNvCxnSpPr>
              <a:cxnSpLocks/>
              <a:stCxn id="29" idx="6"/>
              <a:endCxn id="31" idx="2"/>
            </p:cNvCxnSpPr>
            <p:nvPr/>
          </p:nvCxnSpPr>
          <p:spPr>
            <a:xfrm flipV="1">
              <a:off x="3064545" y="3251104"/>
              <a:ext cx="1022861" cy="125938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4" name="Straight Connector 1023">
              <a:extLst>
                <a:ext uri="{FF2B5EF4-FFF2-40B4-BE49-F238E27FC236}">
                  <a16:creationId xmlns:a16="http://schemas.microsoft.com/office/drawing/2014/main" id="{DA889CF2-F53E-1263-740F-368D5C7D1611}"/>
                </a:ext>
              </a:extLst>
            </p:cNvPr>
            <p:cNvCxnSpPr>
              <a:cxnSpLocks/>
              <a:stCxn id="29" idx="6"/>
              <a:endCxn id="32" idx="2"/>
            </p:cNvCxnSpPr>
            <p:nvPr/>
          </p:nvCxnSpPr>
          <p:spPr>
            <a:xfrm flipV="1">
              <a:off x="3064545" y="4180924"/>
              <a:ext cx="1013364" cy="32956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5" name="Straight Connector 1024">
              <a:extLst>
                <a:ext uri="{FF2B5EF4-FFF2-40B4-BE49-F238E27FC236}">
                  <a16:creationId xmlns:a16="http://schemas.microsoft.com/office/drawing/2014/main" id="{C730CE63-1072-EA3A-4F7C-13F6A27ACC6F}"/>
                </a:ext>
              </a:extLst>
            </p:cNvPr>
            <p:cNvCxnSpPr>
              <a:cxnSpLocks/>
              <a:stCxn id="29" idx="6"/>
              <a:endCxn id="33" idx="2"/>
            </p:cNvCxnSpPr>
            <p:nvPr/>
          </p:nvCxnSpPr>
          <p:spPr>
            <a:xfrm>
              <a:off x="3064545" y="4510484"/>
              <a:ext cx="1015742" cy="60026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7" name="Straight Connector 1026">
              <a:extLst>
                <a:ext uri="{FF2B5EF4-FFF2-40B4-BE49-F238E27FC236}">
                  <a16:creationId xmlns:a16="http://schemas.microsoft.com/office/drawing/2014/main" id="{9633706C-E432-2CB6-1A20-FB77F34696EC}"/>
                </a:ext>
              </a:extLst>
            </p:cNvPr>
            <p:cNvCxnSpPr>
              <a:cxnSpLocks/>
              <a:stCxn id="30" idx="6"/>
              <a:endCxn id="34" idx="2"/>
            </p:cNvCxnSpPr>
            <p:nvPr/>
          </p:nvCxnSpPr>
          <p:spPr>
            <a:xfrm>
              <a:off x="4519111" y="2321284"/>
              <a:ext cx="966084" cy="7761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9" name="Straight Connector 1028">
              <a:extLst>
                <a:ext uri="{FF2B5EF4-FFF2-40B4-BE49-F238E27FC236}">
                  <a16:creationId xmlns:a16="http://schemas.microsoft.com/office/drawing/2014/main" id="{B81472FC-D3FA-9087-0071-9745B393A1F5}"/>
                </a:ext>
              </a:extLst>
            </p:cNvPr>
            <p:cNvCxnSpPr>
              <a:cxnSpLocks/>
              <a:stCxn id="31" idx="6"/>
              <a:endCxn id="34" idx="2"/>
            </p:cNvCxnSpPr>
            <p:nvPr/>
          </p:nvCxnSpPr>
          <p:spPr>
            <a:xfrm flipV="1">
              <a:off x="4513173" y="3097384"/>
              <a:ext cx="972022" cy="15372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0" name="Straight Connector 1029">
              <a:extLst>
                <a:ext uri="{FF2B5EF4-FFF2-40B4-BE49-F238E27FC236}">
                  <a16:creationId xmlns:a16="http://schemas.microsoft.com/office/drawing/2014/main" id="{9ADB52E6-BF02-75BA-A506-985EA9712E20}"/>
                </a:ext>
              </a:extLst>
            </p:cNvPr>
            <p:cNvCxnSpPr>
              <a:cxnSpLocks/>
              <a:stCxn id="32" idx="6"/>
              <a:endCxn id="34" idx="2"/>
            </p:cNvCxnSpPr>
            <p:nvPr/>
          </p:nvCxnSpPr>
          <p:spPr>
            <a:xfrm flipV="1">
              <a:off x="4503676" y="3097384"/>
              <a:ext cx="981519" cy="108354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1" name="Straight Connector 1030">
              <a:extLst>
                <a:ext uri="{FF2B5EF4-FFF2-40B4-BE49-F238E27FC236}">
                  <a16:creationId xmlns:a16="http://schemas.microsoft.com/office/drawing/2014/main" id="{FB4905F8-A4FB-406A-3D3A-2B7187CDE7C7}"/>
                </a:ext>
              </a:extLst>
            </p:cNvPr>
            <p:cNvCxnSpPr>
              <a:cxnSpLocks/>
              <a:stCxn id="33" idx="6"/>
              <a:endCxn id="34" idx="2"/>
            </p:cNvCxnSpPr>
            <p:nvPr/>
          </p:nvCxnSpPr>
          <p:spPr>
            <a:xfrm flipV="1">
              <a:off x="4506054" y="3097384"/>
              <a:ext cx="979141" cy="201336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2" name="Straight Connector 1031">
              <a:extLst>
                <a:ext uri="{FF2B5EF4-FFF2-40B4-BE49-F238E27FC236}">
                  <a16:creationId xmlns:a16="http://schemas.microsoft.com/office/drawing/2014/main" id="{E734BED7-7DC9-4019-17CE-ED9D02DF7FFE}"/>
                </a:ext>
              </a:extLst>
            </p:cNvPr>
            <p:cNvCxnSpPr>
              <a:cxnSpLocks/>
              <a:stCxn id="30" idx="6"/>
              <a:endCxn id="35" idx="2"/>
            </p:cNvCxnSpPr>
            <p:nvPr/>
          </p:nvCxnSpPr>
          <p:spPr>
            <a:xfrm>
              <a:off x="4519111" y="2321284"/>
              <a:ext cx="979451" cy="14163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3" name="Straight Connector 1032">
              <a:extLst>
                <a:ext uri="{FF2B5EF4-FFF2-40B4-BE49-F238E27FC236}">
                  <a16:creationId xmlns:a16="http://schemas.microsoft.com/office/drawing/2014/main" id="{31CF73E4-BEA5-4FFD-A1D0-11D91FE0DEF5}"/>
                </a:ext>
              </a:extLst>
            </p:cNvPr>
            <p:cNvCxnSpPr>
              <a:cxnSpLocks/>
              <a:stCxn id="31" idx="6"/>
              <a:endCxn id="35" idx="2"/>
            </p:cNvCxnSpPr>
            <p:nvPr/>
          </p:nvCxnSpPr>
          <p:spPr>
            <a:xfrm>
              <a:off x="4513173" y="3251104"/>
              <a:ext cx="985389" cy="48649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4" name="Straight Connector 1033">
              <a:extLst>
                <a:ext uri="{FF2B5EF4-FFF2-40B4-BE49-F238E27FC236}">
                  <a16:creationId xmlns:a16="http://schemas.microsoft.com/office/drawing/2014/main" id="{3724805D-D0B6-649C-1562-A9F73956E9FE}"/>
                </a:ext>
              </a:extLst>
            </p:cNvPr>
            <p:cNvCxnSpPr>
              <a:cxnSpLocks/>
              <a:stCxn id="32" idx="6"/>
              <a:endCxn id="35" idx="2"/>
            </p:cNvCxnSpPr>
            <p:nvPr/>
          </p:nvCxnSpPr>
          <p:spPr>
            <a:xfrm flipV="1">
              <a:off x="4503676" y="3737598"/>
              <a:ext cx="994886" cy="443326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F1DD40F1-CA00-9701-DCFF-760BD35EEFAF}"/>
                </a:ext>
              </a:extLst>
            </p:cNvPr>
            <p:cNvCxnSpPr>
              <a:cxnSpLocks/>
              <a:stCxn id="33" idx="6"/>
              <a:endCxn id="35" idx="2"/>
            </p:cNvCxnSpPr>
            <p:nvPr/>
          </p:nvCxnSpPr>
          <p:spPr>
            <a:xfrm flipV="1">
              <a:off x="4506054" y="3737598"/>
              <a:ext cx="992508" cy="1373146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7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MRIs for Diagnosing Multiple Sclerosis | National MS Society">
            <a:extLst>
              <a:ext uri="{FF2B5EF4-FFF2-40B4-BE49-F238E27FC236}">
                <a16:creationId xmlns:a16="http://schemas.microsoft.com/office/drawing/2014/main" id="{4E2247B4-E822-B218-28E9-8D01DC72E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"/>
            <a:ext cx="12192000" cy="683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120AE4CC-794B-8E8C-6325-210092DB40E0}"/>
              </a:ext>
            </a:extLst>
          </p:cNvPr>
          <p:cNvSpPr/>
          <p:nvPr/>
        </p:nvSpPr>
        <p:spPr>
          <a:xfrm>
            <a:off x="-11809" y="10872"/>
            <a:ext cx="12192001" cy="685800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54000"/>
                  <a:lumMod val="95000"/>
                </a:schemeClr>
              </a:gs>
              <a:gs pos="89000">
                <a:schemeClr val="tx1">
                  <a:lumMod val="95000"/>
                  <a:lumOff val="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7ABC6C-6449-3CA8-05E4-2487E9E65875}"/>
              </a:ext>
            </a:extLst>
          </p:cNvPr>
          <p:cNvSpPr txBox="1"/>
          <p:nvPr/>
        </p:nvSpPr>
        <p:spPr>
          <a:xfrm>
            <a:off x="441976" y="2445510"/>
            <a:ext cx="72398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Tumorile cerebrale reprezintă proliferări patologice ale țesutului intracranian</a:t>
            </a:r>
            <a:r>
              <a:rPr lang="ro-RO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care afectează buna funcționare a activităților cerebrale, m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anifestările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clinice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o-RO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fiind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variabile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și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dependente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localizarea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tumorală</a:t>
            </a:r>
            <a:r>
              <a:rPr lang="ro-RO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În acest context,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o-RO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neuronale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identifică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tipare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subtile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imperceptibile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examinării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vizuale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umane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realizând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clasificarea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leziunilor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și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delimitarea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precisă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ariilor</a:t>
            </a:r>
            <a:r>
              <a:rPr lang="en-GB" sz="14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4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afectate</a:t>
            </a:r>
            <a:endParaRPr lang="ro-RO" sz="14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48A146-DE14-43D1-2503-D7FB092192BD}"/>
              </a:ext>
            </a:extLst>
          </p:cNvPr>
          <p:cNvSpPr txBox="1"/>
          <p:nvPr/>
        </p:nvSpPr>
        <p:spPr>
          <a:xfrm>
            <a:off x="-2023016" y="1129311"/>
            <a:ext cx="79431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" panose="020B0500000000000000" pitchFamily="34" charset="-128"/>
                <a:ea typeface="Yu Gothic UI" panose="020B0500000000000000" pitchFamily="34" charset="-128"/>
              </a:rPr>
              <a:t>Cuprins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CBADC6-FD4D-373D-E0C2-D43B6F8CC8A1}"/>
              </a:ext>
            </a:extLst>
          </p:cNvPr>
          <p:cNvSpPr txBox="1"/>
          <p:nvPr/>
        </p:nvSpPr>
        <p:spPr>
          <a:xfrm>
            <a:off x="-1725635" y="4205712"/>
            <a:ext cx="794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Distribuția seturilor de date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3444259-FC98-670B-0708-5D202929ADA6}"/>
              </a:ext>
            </a:extLst>
          </p:cNvPr>
          <p:cNvSpPr txBox="1"/>
          <p:nvPr/>
        </p:nvSpPr>
        <p:spPr>
          <a:xfrm>
            <a:off x="-2055673" y="4635916"/>
            <a:ext cx="794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Etapa de preprocesare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98FCD6-F847-D078-4F1C-754593D1480B}"/>
              </a:ext>
            </a:extLst>
          </p:cNvPr>
          <p:cNvSpPr txBox="1"/>
          <p:nvPr/>
        </p:nvSpPr>
        <p:spPr>
          <a:xfrm>
            <a:off x="-86982" y="5038486"/>
            <a:ext cx="794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Construcția modelelor pentru segmentare și clasificare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CE0127-86AF-A2ED-48CC-EF599D402771}"/>
              </a:ext>
            </a:extLst>
          </p:cNvPr>
          <p:cNvSpPr txBox="1"/>
          <p:nvPr/>
        </p:nvSpPr>
        <p:spPr>
          <a:xfrm>
            <a:off x="-1263499" y="5441056"/>
            <a:ext cx="794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Particularități și metrici de evaluare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71BE3A6-75AB-5F5E-D989-A9C239974880}"/>
              </a:ext>
            </a:extLst>
          </p:cNvPr>
          <p:cNvSpPr/>
          <p:nvPr/>
        </p:nvSpPr>
        <p:spPr>
          <a:xfrm rot="19599499">
            <a:off x="9132593" y="1656118"/>
            <a:ext cx="5630672" cy="6212124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34157CA-5FD2-D203-9C03-63635B1831E9}"/>
              </a:ext>
            </a:extLst>
          </p:cNvPr>
          <p:cNvSpPr/>
          <p:nvPr/>
        </p:nvSpPr>
        <p:spPr>
          <a:xfrm rot="19599499">
            <a:off x="5844945" y="-4071405"/>
            <a:ext cx="5520489" cy="6019047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0220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lowchart: Alternate Process 37">
            <a:extLst>
              <a:ext uri="{FF2B5EF4-FFF2-40B4-BE49-F238E27FC236}">
                <a16:creationId xmlns:a16="http://schemas.microsoft.com/office/drawing/2014/main" id="{68BC417A-F4D1-10CD-5826-79F97EEDDAE7}"/>
              </a:ext>
            </a:extLst>
          </p:cNvPr>
          <p:cNvSpPr/>
          <p:nvPr/>
        </p:nvSpPr>
        <p:spPr>
          <a:xfrm rot="5400000">
            <a:off x="2720991" y="-544458"/>
            <a:ext cx="766541" cy="5983480"/>
          </a:xfrm>
          <a:prstGeom prst="flowChartAlternateProces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Flowchart: Alternate Process 30">
            <a:extLst>
              <a:ext uri="{FF2B5EF4-FFF2-40B4-BE49-F238E27FC236}">
                <a16:creationId xmlns:a16="http://schemas.microsoft.com/office/drawing/2014/main" id="{A430695D-2F12-7157-5ABB-12F9BE1B264C}"/>
              </a:ext>
            </a:extLst>
          </p:cNvPr>
          <p:cNvSpPr/>
          <p:nvPr/>
        </p:nvSpPr>
        <p:spPr>
          <a:xfrm rot="5400000">
            <a:off x="-54441" y="-104713"/>
            <a:ext cx="766804" cy="5104251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3" name="Flowchart: Alternate Process 162">
            <a:extLst>
              <a:ext uri="{FF2B5EF4-FFF2-40B4-BE49-F238E27FC236}">
                <a16:creationId xmlns:a16="http://schemas.microsoft.com/office/drawing/2014/main" id="{784F83AA-0138-73AA-0788-EFC87F5389FC}"/>
              </a:ext>
            </a:extLst>
          </p:cNvPr>
          <p:cNvSpPr/>
          <p:nvPr/>
        </p:nvSpPr>
        <p:spPr>
          <a:xfrm rot="5400000">
            <a:off x="3561237" y="-697435"/>
            <a:ext cx="766541" cy="6291447"/>
          </a:xfrm>
          <a:prstGeom prst="flowChartAlternateProcess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1EA99829-EC7D-FEC6-B0C5-97DD6467F7AE}"/>
              </a:ext>
            </a:extLst>
          </p:cNvPr>
          <p:cNvSpPr/>
          <p:nvPr/>
        </p:nvSpPr>
        <p:spPr>
          <a:xfrm rot="5400000">
            <a:off x="2808075" y="530491"/>
            <a:ext cx="766541" cy="6157649"/>
          </a:xfrm>
          <a:prstGeom prst="flowChartAlternateProces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33966B3F-EDAD-EA30-1747-951178CFE322}"/>
              </a:ext>
            </a:extLst>
          </p:cNvPr>
          <p:cNvSpPr/>
          <p:nvPr/>
        </p:nvSpPr>
        <p:spPr>
          <a:xfrm rot="5400000">
            <a:off x="-21784" y="1024664"/>
            <a:ext cx="766804" cy="5169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ECC9FFC7-97EE-D449-78E0-A2306A18641D}"/>
              </a:ext>
            </a:extLst>
          </p:cNvPr>
          <p:cNvSpPr/>
          <p:nvPr/>
        </p:nvSpPr>
        <p:spPr>
          <a:xfrm rot="5400000">
            <a:off x="3561237" y="464599"/>
            <a:ext cx="766541" cy="6291447"/>
          </a:xfrm>
          <a:prstGeom prst="flowChartAlternateProcess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38BA0017-01F4-20BD-91D2-62D43B2F76C9}"/>
              </a:ext>
            </a:extLst>
          </p:cNvPr>
          <p:cNvSpPr/>
          <p:nvPr/>
        </p:nvSpPr>
        <p:spPr>
          <a:xfrm rot="5400000">
            <a:off x="3227128" y="1361166"/>
            <a:ext cx="766541" cy="6973354"/>
          </a:xfrm>
          <a:prstGeom prst="flowChartAlternateProces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2F7997FF-90C9-134B-293F-AA9B7E0C778B}"/>
              </a:ext>
            </a:extLst>
          </p:cNvPr>
          <p:cNvSpPr/>
          <p:nvPr/>
        </p:nvSpPr>
        <p:spPr>
          <a:xfrm rot="5400000">
            <a:off x="230559" y="2022048"/>
            <a:ext cx="766804" cy="5651851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lowchart: Alternate Process 26">
            <a:extLst>
              <a:ext uri="{FF2B5EF4-FFF2-40B4-BE49-F238E27FC236}">
                <a16:creationId xmlns:a16="http://schemas.microsoft.com/office/drawing/2014/main" id="{A2926D2F-5C24-3E72-199D-10244F0E4273}"/>
              </a:ext>
            </a:extLst>
          </p:cNvPr>
          <p:cNvSpPr/>
          <p:nvPr/>
        </p:nvSpPr>
        <p:spPr>
          <a:xfrm rot="5400000">
            <a:off x="3013247" y="2745065"/>
            <a:ext cx="766541" cy="6545592"/>
          </a:xfrm>
          <a:prstGeom prst="flowChartAlternateProces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lowchart: Alternate Process 27">
            <a:extLst>
              <a:ext uri="{FF2B5EF4-FFF2-40B4-BE49-F238E27FC236}">
                <a16:creationId xmlns:a16="http://schemas.microsoft.com/office/drawing/2014/main" id="{2992BF1F-5B70-FC0C-B0DA-D41436A36662}"/>
              </a:ext>
            </a:extLst>
          </p:cNvPr>
          <p:cNvSpPr/>
          <p:nvPr/>
        </p:nvSpPr>
        <p:spPr>
          <a:xfrm rot="5400000">
            <a:off x="-48841" y="3471465"/>
            <a:ext cx="766804" cy="509305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063D6635-4B86-41CD-F09E-B7F8AA3ED5D1}"/>
              </a:ext>
            </a:extLst>
          </p:cNvPr>
          <p:cNvSpPr/>
          <p:nvPr/>
        </p:nvSpPr>
        <p:spPr>
          <a:xfrm>
            <a:off x="-1" y="-3847"/>
            <a:ext cx="12191999" cy="6862904"/>
          </a:xfrm>
          <a:custGeom>
            <a:avLst/>
            <a:gdLst>
              <a:gd name="connsiteX0" fmla="*/ 937739 w 12191999"/>
              <a:gd name="connsiteY0" fmla="*/ 5639493 h 6862904"/>
              <a:gd name="connsiteX1" fmla="*/ 809982 w 12191999"/>
              <a:gd name="connsiteY1" fmla="*/ 5767250 h 6862904"/>
              <a:gd name="connsiteX2" fmla="*/ 809982 w 12191999"/>
              <a:gd name="connsiteY2" fmla="*/ 6278277 h 6862904"/>
              <a:gd name="connsiteX3" fmla="*/ 937739 w 12191999"/>
              <a:gd name="connsiteY3" fmla="*/ 6406034 h 6862904"/>
              <a:gd name="connsiteX4" fmla="*/ 6973672 w 12191999"/>
              <a:gd name="connsiteY4" fmla="*/ 6406034 h 6862904"/>
              <a:gd name="connsiteX5" fmla="*/ 7101429 w 12191999"/>
              <a:gd name="connsiteY5" fmla="*/ 6278277 h 6862904"/>
              <a:gd name="connsiteX6" fmla="*/ 7101429 w 12191999"/>
              <a:gd name="connsiteY6" fmla="*/ 5767250 h 6862904"/>
              <a:gd name="connsiteX7" fmla="*/ 6973672 w 12191999"/>
              <a:gd name="connsiteY7" fmla="*/ 5639493 h 6862904"/>
              <a:gd name="connsiteX8" fmla="*/ 937740 w 12191999"/>
              <a:gd name="connsiteY8" fmla="*/ 4483545 h 6862904"/>
              <a:gd name="connsiteX9" fmla="*/ 809983 w 12191999"/>
              <a:gd name="connsiteY9" fmla="*/ 4611302 h 6862904"/>
              <a:gd name="connsiteX10" fmla="*/ 809983 w 12191999"/>
              <a:gd name="connsiteY10" fmla="*/ 5122329 h 6862904"/>
              <a:gd name="connsiteX11" fmla="*/ 937740 w 12191999"/>
              <a:gd name="connsiteY11" fmla="*/ 5250086 h 6862904"/>
              <a:gd name="connsiteX12" fmla="*/ 6973673 w 12191999"/>
              <a:gd name="connsiteY12" fmla="*/ 5250086 h 6862904"/>
              <a:gd name="connsiteX13" fmla="*/ 7101430 w 12191999"/>
              <a:gd name="connsiteY13" fmla="*/ 5122329 h 6862904"/>
              <a:gd name="connsiteX14" fmla="*/ 7101430 w 12191999"/>
              <a:gd name="connsiteY14" fmla="*/ 4611302 h 6862904"/>
              <a:gd name="connsiteX15" fmla="*/ 6973673 w 12191999"/>
              <a:gd name="connsiteY15" fmla="*/ 4483545 h 6862904"/>
              <a:gd name="connsiteX16" fmla="*/ 924677 w 12191999"/>
              <a:gd name="connsiteY16" fmla="*/ 3231497 h 6862904"/>
              <a:gd name="connsiteX17" fmla="*/ 796921 w 12191999"/>
              <a:gd name="connsiteY17" fmla="*/ 3359254 h 6862904"/>
              <a:gd name="connsiteX18" fmla="*/ 796921 w 12191999"/>
              <a:gd name="connsiteY18" fmla="*/ 3870281 h 6862904"/>
              <a:gd name="connsiteX19" fmla="*/ 924677 w 12191999"/>
              <a:gd name="connsiteY19" fmla="*/ 3998038 h 6862904"/>
              <a:gd name="connsiteX20" fmla="*/ 6960610 w 12191999"/>
              <a:gd name="connsiteY20" fmla="*/ 3998038 h 6862904"/>
              <a:gd name="connsiteX21" fmla="*/ 7088367 w 12191999"/>
              <a:gd name="connsiteY21" fmla="*/ 3870281 h 6862904"/>
              <a:gd name="connsiteX22" fmla="*/ 7088367 w 12191999"/>
              <a:gd name="connsiteY22" fmla="*/ 3359254 h 6862904"/>
              <a:gd name="connsiteX23" fmla="*/ 6960610 w 12191999"/>
              <a:gd name="connsiteY23" fmla="*/ 3231497 h 6862904"/>
              <a:gd name="connsiteX24" fmla="*/ 929032 w 12191999"/>
              <a:gd name="connsiteY24" fmla="*/ 2069379 h 6862904"/>
              <a:gd name="connsiteX25" fmla="*/ 801275 w 12191999"/>
              <a:gd name="connsiteY25" fmla="*/ 2197136 h 6862904"/>
              <a:gd name="connsiteX26" fmla="*/ 801275 w 12191999"/>
              <a:gd name="connsiteY26" fmla="*/ 2708163 h 6862904"/>
              <a:gd name="connsiteX27" fmla="*/ 929032 w 12191999"/>
              <a:gd name="connsiteY27" fmla="*/ 2835920 h 6862904"/>
              <a:gd name="connsiteX28" fmla="*/ 6964964 w 12191999"/>
              <a:gd name="connsiteY28" fmla="*/ 2835920 h 6862904"/>
              <a:gd name="connsiteX29" fmla="*/ 7092721 w 12191999"/>
              <a:gd name="connsiteY29" fmla="*/ 2708163 h 6862904"/>
              <a:gd name="connsiteX30" fmla="*/ 7092721 w 12191999"/>
              <a:gd name="connsiteY30" fmla="*/ 2197136 h 6862904"/>
              <a:gd name="connsiteX31" fmla="*/ 6964964 w 12191999"/>
              <a:gd name="connsiteY31" fmla="*/ 2069379 h 6862904"/>
              <a:gd name="connsiteX32" fmla="*/ 0 w 12191999"/>
              <a:gd name="connsiteY32" fmla="*/ 0 h 6862904"/>
              <a:gd name="connsiteX33" fmla="*/ 12191999 w 12191999"/>
              <a:gd name="connsiteY33" fmla="*/ 0 h 6862904"/>
              <a:gd name="connsiteX34" fmla="*/ 12191999 w 12191999"/>
              <a:gd name="connsiteY34" fmla="*/ 6862904 h 6862904"/>
              <a:gd name="connsiteX35" fmla="*/ 0 w 12191999"/>
              <a:gd name="connsiteY35" fmla="*/ 6862904 h 68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191999" h="6862904">
                <a:moveTo>
                  <a:pt x="937739" y="5639493"/>
                </a:moveTo>
                <a:cubicBezTo>
                  <a:pt x="867181" y="5639493"/>
                  <a:pt x="809982" y="5696692"/>
                  <a:pt x="809982" y="5767250"/>
                </a:cubicBezTo>
                <a:lnTo>
                  <a:pt x="809982" y="6278277"/>
                </a:lnTo>
                <a:cubicBezTo>
                  <a:pt x="809982" y="6348835"/>
                  <a:pt x="867181" y="6406034"/>
                  <a:pt x="937739" y="6406034"/>
                </a:cubicBezTo>
                <a:lnTo>
                  <a:pt x="6973672" y="6406034"/>
                </a:lnTo>
                <a:cubicBezTo>
                  <a:pt x="7044230" y="6406034"/>
                  <a:pt x="7101429" y="6348835"/>
                  <a:pt x="7101429" y="6278277"/>
                </a:cubicBezTo>
                <a:lnTo>
                  <a:pt x="7101429" y="5767250"/>
                </a:lnTo>
                <a:cubicBezTo>
                  <a:pt x="7101429" y="5696692"/>
                  <a:pt x="7044230" y="5639493"/>
                  <a:pt x="6973672" y="5639493"/>
                </a:cubicBezTo>
                <a:close/>
                <a:moveTo>
                  <a:pt x="937740" y="4483545"/>
                </a:moveTo>
                <a:cubicBezTo>
                  <a:pt x="867182" y="4483545"/>
                  <a:pt x="809983" y="4540744"/>
                  <a:pt x="809983" y="4611302"/>
                </a:cubicBezTo>
                <a:lnTo>
                  <a:pt x="809983" y="5122329"/>
                </a:lnTo>
                <a:cubicBezTo>
                  <a:pt x="809983" y="5192887"/>
                  <a:pt x="867182" y="5250086"/>
                  <a:pt x="937740" y="5250086"/>
                </a:cubicBezTo>
                <a:lnTo>
                  <a:pt x="6973673" y="5250086"/>
                </a:lnTo>
                <a:cubicBezTo>
                  <a:pt x="7044231" y="5250086"/>
                  <a:pt x="7101430" y="5192887"/>
                  <a:pt x="7101430" y="5122329"/>
                </a:cubicBezTo>
                <a:lnTo>
                  <a:pt x="7101430" y="4611302"/>
                </a:lnTo>
                <a:cubicBezTo>
                  <a:pt x="7101430" y="4540744"/>
                  <a:pt x="7044231" y="4483545"/>
                  <a:pt x="6973673" y="4483545"/>
                </a:cubicBezTo>
                <a:close/>
                <a:moveTo>
                  <a:pt x="924677" y="3231497"/>
                </a:moveTo>
                <a:cubicBezTo>
                  <a:pt x="854119" y="3231497"/>
                  <a:pt x="796921" y="3288696"/>
                  <a:pt x="796921" y="3359254"/>
                </a:cubicBezTo>
                <a:lnTo>
                  <a:pt x="796921" y="3870281"/>
                </a:lnTo>
                <a:cubicBezTo>
                  <a:pt x="796921" y="3940839"/>
                  <a:pt x="854119" y="3998038"/>
                  <a:pt x="924677" y="3998038"/>
                </a:cubicBezTo>
                <a:lnTo>
                  <a:pt x="6960610" y="3998038"/>
                </a:lnTo>
                <a:cubicBezTo>
                  <a:pt x="7031168" y="3998038"/>
                  <a:pt x="7088367" y="3940839"/>
                  <a:pt x="7088367" y="3870281"/>
                </a:cubicBezTo>
                <a:lnTo>
                  <a:pt x="7088367" y="3359254"/>
                </a:lnTo>
                <a:cubicBezTo>
                  <a:pt x="7088367" y="3288696"/>
                  <a:pt x="7031168" y="3231497"/>
                  <a:pt x="6960610" y="3231497"/>
                </a:cubicBezTo>
                <a:close/>
                <a:moveTo>
                  <a:pt x="929032" y="2069379"/>
                </a:moveTo>
                <a:cubicBezTo>
                  <a:pt x="858474" y="2069379"/>
                  <a:pt x="801275" y="2126578"/>
                  <a:pt x="801275" y="2197136"/>
                </a:cubicBezTo>
                <a:lnTo>
                  <a:pt x="801275" y="2708163"/>
                </a:lnTo>
                <a:cubicBezTo>
                  <a:pt x="801275" y="2778721"/>
                  <a:pt x="858474" y="2835920"/>
                  <a:pt x="929032" y="2835920"/>
                </a:cubicBezTo>
                <a:lnTo>
                  <a:pt x="6964964" y="2835920"/>
                </a:lnTo>
                <a:cubicBezTo>
                  <a:pt x="7035522" y="2835920"/>
                  <a:pt x="7092721" y="2778721"/>
                  <a:pt x="7092721" y="2708163"/>
                </a:cubicBezTo>
                <a:lnTo>
                  <a:pt x="7092721" y="2197136"/>
                </a:lnTo>
                <a:cubicBezTo>
                  <a:pt x="7092721" y="2126578"/>
                  <a:pt x="7035522" y="2069379"/>
                  <a:pt x="6964964" y="2069379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62904"/>
                </a:lnTo>
                <a:lnTo>
                  <a:pt x="0" y="68629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44" name="Flowchart: Alternate Process 43">
            <a:extLst>
              <a:ext uri="{FF2B5EF4-FFF2-40B4-BE49-F238E27FC236}">
                <a16:creationId xmlns:a16="http://schemas.microsoft.com/office/drawing/2014/main" id="{3BD0DE76-FAA9-D5AF-A780-0082975B3C8F}"/>
              </a:ext>
            </a:extLst>
          </p:cNvPr>
          <p:cNvSpPr/>
          <p:nvPr/>
        </p:nvSpPr>
        <p:spPr>
          <a:xfrm rot="5400000">
            <a:off x="3572437" y="2873143"/>
            <a:ext cx="766541" cy="6291447"/>
          </a:xfrm>
          <a:prstGeom prst="flowChartAlternateProcess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26DB765-05FD-11D1-E582-35301DBEA752}"/>
              </a:ext>
            </a:extLst>
          </p:cNvPr>
          <p:cNvSpPr txBox="1"/>
          <p:nvPr/>
        </p:nvSpPr>
        <p:spPr>
          <a:xfrm>
            <a:off x="1304387" y="2285850"/>
            <a:ext cx="599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/>
              <a:t>300</a:t>
            </a:r>
            <a:endParaRPr lang="en-GB" sz="1600" dirty="0"/>
          </a:p>
        </p:txBody>
      </p:sp>
      <p:sp>
        <p:nvSpPr>
          <p:cNvPr id="48" name="Flowchart: Alternate Process 47">
            <a:extLst>
              <a:ext uri="{FF2B5EF4-FFF2-40B4-BE49-F238E27FC236}">
                <a16:creationId xmlns:a16="http://schemas.microsoft.com/office/drawing/2014/main" id="{3B82F0AD-11D6-B008-98DE-C2D0B9A49FF3}"/>
              </a:ext>
            </a:extLst>
          </p:cNvPr>
          <p:cNvSpPr/>
          <p:nvPr/>
        </p:nvSpPr>
        <p:spPr>
          <a:xfrm rot="5400000">
            <a:off x="3572436" y="1716759"/>
            <a:ext cx="766541" cy="6291447"/>
          </a:xfrm>
          <a:prstGeom prst="flowChartAlternateProcess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024F4E4C-214A-4EBD-30F5-7277567029F1}"/>
              </a:ext>
            </a:extLst>
          </p:cNvPr>
          <p:cNvSpPr/>
          <p:nvPr/>
        </p:nvSpPr>
        <p:spPr>
          <a:xfrm>
            <a:off x="7262303" y="5947999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BF6A2F8F-B8C7-EAC8-5151-6BBF1CB32D4D}"/>
              </a:ext>
            </a:extLst>
          </p:cNvPr>
          <p:cNvSpPr/>
          <p:nvPr/>
        </p:nvSpPr>
        <p:spPr>
          <a:xfrm>
            <a:off x="7250353" y="2447282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E88CEE01-E79C-E6D5-78F5-CA903F459BED}"/>
              </a:ext>
            </a:extLst>
          </p:cNvPr>
          <p:cNvSpPr/>
          <p:nvPr/>
        </p:nvSpPr>
        <p:spPr>
          <a:xfrm>
            <a:off x="7250353" y="4790706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Flowchart: Alternate Process 51">
            <a:extLst>
              <a:ext uri="{FF2B5EF4-FFF2-40B4-BE49-F238E27FC236}">
                <a16:creationId xmlns:a16="http://schemas.microsoft.com/office/drawing/2014/main" id="{6DBE43AB-36DA-5D37-27EE-8286FF48F0E6}"/>
              </a:ext>
            </a:extLst>
          </p:cNvPr>
          <p:cNvSpPr/>
          <p:nvPr/>
        </p:nvSpPr>
        <p:spPr>
          <a:xfrm rot="5400000">
            <a:off x="3566226" y="471249"/>
            <a:ext cx="766541" cy="6291447"/>
          </a:xfrm>
          <a:prstGeom prst="flowChartAlternateProcess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Flowchart: Alternate Process 52">
            <a:extLst>
              <a:ext uri="{FF2B5EF4-FFF2-40B4-BE49-F238E27FC236}">
                <a16:creationId xmlns:a16="http://schemas.microsoft.com/office/drawing/2014/main" id="{D825C399-EC90-DF54-1FC6-207411E8460D}"/>
              </a:ext>
            </a:extLst>
          </p:cNvPr>
          <p:cNvSpPr/>
          <p:nvPr/>
        </p:nvSpPr>
        <p:spPr>
          <a:xfrm rot="5400000">
            <a:off x="3568082" y="-690596"/>
            <a:ext cx="766541" cy="6291447"/>
          </a:xfrm>
          <a:prstGeom prst="flowChartAlternateProcess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00C3EC3-9A99-5889-2AF7-29DB7082D7E3}"/>
              </a:ext>
            </a:extLst>
          </p:cNvPr>
          <p:cNvSpPr txBox="1"/>
          <p:nvPr/>
        </p:nvSpPr>
        <p:spPr>
          <a:xfrm>
            <a:off x="7367693" y="1865870"/>
            <a:ext cx="5897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>
                <a:solidFill>
                  <a:schemeClr val="bg1"/>
                </a:solidFill>
                <a:latin typeface="Calibri Light (Headings)"/>
              </a:rPr>
              <a:t>Glioma</a:t>
            </a:r>
            <a:endParaRPr lang="en-GB" sz="2400" b="1" dirty="0">
              <a:solidFill>
                <a:schemeClr val="bg1"/>
              </a:solidFill>
              <a:latin typeface="Calibri Light (Headings)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E097039-0E05-879A-BB8E-386DCEA01DC2}"/>
              </a:ext>
            </a:extLst>
          </p:cNvPr>
          <p:cNvSpPr txBox="1"/>
          <p:nvPr/>
        </p:nvSpPr>
        <p:spPr>
          <a:xfrm>
            <a:off x="7367693" y="3068502"/>
            <a:ext cx="5897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>
                <a:solidFill>
                  <a:schemeClr val="bg1"/>
                </a:solidFill>
                <a:latin typeface="Calibri Light (Headings)"/>
              </a:rPr>
              <a:t>Meningioma</a:t>
            </a:r>
            <a:endParaRPr lang="en-GB" sz="2400" b="1" dirty="0">
              <a:solidFill>
                <a:schemeClr val="bg1"/>
              </a:solidFill>
              <a:latin typeface="Calibri Light (Headings)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3EF6758-F191-354F-EDCB-5E695EFC5D6F}"/>
              </a:ext>
            </a:extLst>
          </p:cNvPr>
          <p:cNvSpPr txBox="1"/>
          <p:nvPr/>
        </p:nvSpPr>
        <p:spPr>
          <a:xfrm>
            <a:off x="7408925" y="4273084"/>
            <a:ext cx="5897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>
                <a:solidFill>
                  <a:schemeClr val="bg1"/>
                </a:solidFill>
                <a:latin typeface="Calibri Light (Headings)"/>
              </a:rPr>
              <a:t>No tumor</a:t>
            </a:r>
            <a:endParaRPr lang="en-GB" sz="2400" b="1" dirty="0">
              <a:solidFill>
                <a:schemeClr val="bg1"/>
              </a:solidFill>
              <a:latin typeface="Calibri Light (Headings)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602E91F-8A62-0951-BC99-E7FF631BFD10}"/>
              </a:ext>
            </a:extLst>
          </p:cNvPr>
          <p:cNvSpPr txBox="1"/>
          <p:nvPr/>
        </p:nvSpPr>
        <p:spPr>
          <a:xfrm>
            <a:off x="7408925" y="5362255"/>
            <a:ext cx="5897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>
                <a:solidFill>
                  <a:schemeClr val="bg1"/>
                </a:solidFill>
                <a:latin typeface="Calibri Light (Headings)"/>
              </a:rPr>
              <a:t>Pituitary</a:t>
            </a:r>
            <a:endParaRPr lang="en-GB" sz="2400" b="1" dirty="0">
              <a:solidFill>
                <a:schemeClr val="bg1"/>
              </a:solidFill>
              <a:latin typeface="Calibri Light (Headings)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D7635BE-3F2F-1C89-7F09-CA6F0185AF79}"/>
              </a:ext>
            </a:extLst>
          </p:cNvPr>
          <p:cNvSpPr txBox="1"/>
          <p:nvPr/>
        </p:nvSpPr>
        <p:spPr>
          <a:xfrm>
            <a:off x="1304386" y="3474293"/>
            <a:ext cx="599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/>
              <a:t>306</a:t>
            </a:r>
            <a:endParaRPr lang="en-GB" sz="16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4A60B56-2F47-0299-2DDD-BBE275DC5A66}"/>
              </a:ext>
            </a:extLst>
          </p:cNvPr>
          <p:cNvSpPr txBox="1"/>
          <p:nvPr/>
        </p:nvSpPr>
        <p:spPr>
          <a:xfrm>
            <a:off x="1304385" y="4693205"/>
            <a:ext cx="599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/>
              <a:t>405</a:t>
            </a:r>
            <a:endParaRPr lang="en-GB" sz="16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F4A56D4-DD2A-A494-B93C-D64A082F605D}"/>
              </a:ext>
            </a:extLst>
          </p:cNvPr>
          <p:cNvSpPr txBox="1"/>
          <p:nvPr/>
        </p:nvSpPr>
        <p:spPr>
          <a:xfrm>
            <a:off x="1299272" y="5892429"/>
            <a:ext cx="599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/>
              <a:t>300</a:t>
            </a:r>
            <a:endParaRPr lang="en-GB" sz="16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5876D71-B191-1390-DFF2-9584CCC800F6}"/>
              </a:ext>
            </a:extLst>
          </p:cNvPr>
          <p:cNvSpPr txBox="1"/>
          <p:nvPr/>
        </p:nvSpPr>
        <p:spPr>
          <a:xfrm>
            <a:off x="3651581" y="2285850"/>
            <a:ext cx="599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>
                <a:solidFill>
                  <a:schemeClr val="bg1"/>
                </a:solidFill>
              </a:rPr>
              <a:t>1321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C3B366E-2F54-9B35-3C7B-6FF5ED3E3C33}"/>
              </a:ext>
            </a:extLst>
          </p:cNvPr>
          <p:cNvSpPr txBox="1"/>
          <p:nvPr/>
        </p:nvSpPr>
        <p:spPr>
          <a:xfrm>
            <a:off x="3651581" y="3488934"/>
            <a:ext cx="599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>
                <a:solidFill>
                  <a:schemeClr val="bg1"/>
                </a:solidFill>
              </a:rPr>
              <a:t>1339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5C512FD-62FD-31A1-97E4-BE9CA9322263}"/>
              </a:ext>
            </a:extLst>
          </p:cNvPr>
          <p:cNvSpPr txBox="1"/>
          <p:nvPr/>
        </p:nvSpPr>
        <p:spPr>
          <a:xfrm>
            <a:off x="3657576" y="4693205"/>
            <a:ext cx="599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>
                <a:solidFill>
                  <a:schemeClr val="bg1"/>
                </a:solidFill>
              </a:rPr>
              <a:t>1595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96FE4A-9D9F-BA50-D6D6-D4D953A175AE}"/>
              </a:ext>
            </a:extLst>
          </p:cNvPr>
          <p:cNvSpPr txBox="1"/>
          <p:nvPr/>
        </p:nvSpPr>
        <p:spPr>
          <a:xfrm>
            <a:off x="3662307" y="5892429"/>
            <a:ext cx="599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600" dirty="0">
                <a:solidFill>
                  <a:schemeClr val="bg1"/>
                </a:solidFill>
              </a:rPr>
              <a:t>1457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5B8BDE5-2D40-17EA-6EDC-59155CD8EABD}"/>
              </a:ext>
            </a:extLst>
          </p:cNvPr>
          <p:cNvSpPr txBox="1"/>
          <p:nvPr/>
        </p:nvSpPr>
        <p:spPr>
          <a:xfrm>
            <a:off x="2124442" y="374596"/>
            <a:ext cx="794311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3200" dirty="0">
                <a:solidFill>
                  <a:schemeClr val="bg1"/>
                </a:solidFill>
              </a:rPr>
              <a:t>Distribuția seturilor de date</a:t>
            </a:r>
          </a:p>
          <a:p>
            <a:pPr algn="ctr"/>
            <a:r>
              <a:rPr lang="ro-RO" sz="2000" dirty="0">
                <a:solidFill>
                  <a:schemeClr val="bg1"/>
                </a:solidFill>
              </a:rPr>
              <a:t> - Testare – Antrenare – </a:t>
            </a:r>
          </a:p>
          <a:p>
            <a:pPr algn="ctr"/>
            <a:endParaRPr lang="ro-RO" sz="2000" dirty="0">
              <a:solidFill>
                <a:schemeClr val="bg1"/>
              </a:solidFill>
            </a:endParaRPr>
          </a:p>
          <a:p>
            <a:pPr algn="ctr"/>
            <a:r>
              <a:rPr lang="ro-RO" sz="1400" dirty="0">
                <a:solidFill>
                  <a:schemeClr val="bg1">
                    <a:lumMod val="65000"/>
                  </a:schemeClr>
                </a:solidFill>
              </a:rPr>
              <a:t>https://www.kaggle.com/datasets/masoudnickparvar/brain-tumor-mri-dataset</a:t>
            </a: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9DA88012-35F1-153B-0B9F-027541A31CC1}"/>
              </a:ext>
            </a:extLst>
          </p:cNvPr>
          <p:cNvSpPr/>
          <p:nvPr/>
        </p:nvSpPr>
        <p:spPr>
          <a:xfrm rot="19599499">
            <a:off x="10898262" y="-494448"/>
            <a:ext cx="1944075" cy="2584465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F690485F-91E2-C516-EC3C-1377A158BDA5}"/>
              </a:ext>
            </a:extLst>
          </p:cNvPr>
          <p:cNvSpPr/>
          <p:nvPr/>
        </p:nvSpPr>
        <p:spPr>
          <a:xfrm rot="2376363">
            <a:off x="213606" y="-1626068"/>
            <a:ext cx="2770874" cy="2592030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BF913371-8C20-DC5F-85D5-847A1EBD9A4A}"/>
              </a:ext>
            </a:extLst>
          </p:cNvPr>
          <p:cNvSpPr/>
          <p:nvPr/>
        </p:nvSpPr>
        <p:spPr>
          <a:xfrm rot="2146794">
            <a:off x="11444425" y="3598182"/>
            <a:ext cx="2652640" cy="2619796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77AA05E-549A-5164-3128-342274E39547}"/>
              </a:ext>
            </a:extLst>
          </p:cNvPr>
          <p:cNvSpPr txBox="1"/>
          <p:nvPr/>
        </p:nvSpPr>
        <p:spPr>
          <a:xfrm>
            <a:off x="7408925" y="2245309"/>
            <a:ext cx="42834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Tumoră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care se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formează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din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celulele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gliale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ale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creierului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Poate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cauza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simptome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neurologice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, cum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ar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fi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cefalee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convulsii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deficite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motorii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sau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cognitive,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în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funcție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de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localizarea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și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gradul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 de </a:t>
            </a:r>
            <a:r>
              <a:rPr lang="en-GB" sz="1200" dirty="0" err="1">
                <a:solidFill>
                  <a:schemeClr val="bg1">
                    <a:lumMod val="65000"/>
                  </a:schemeClr>
                </a:solidFill>
              </a:rPr>
              <a:t>implicare</a:t>
            </a:r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.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236020F-9E6E-DDBC-BF4D-98647B13AA77}"/>
              </a:ext>
            </a:extLst>
          </p:cNvPr>
          <p:cNvSpPr txBox="1"/>
          <p:nvPr/>
        </p:nvSpPr>
        <p:spPr>
          <a:xfrm>
            <a:off x="7408925" y="3435215"/>
            <a:ext cx="42834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Tumoră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care se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dezvoltă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pe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meningele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creierului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și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măduvei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spinării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Poate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comprima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structuri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cerebrale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și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produce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simptome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ca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cefalee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, deficit motor,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tulburări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vizuale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sau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cognitive,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în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funcție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de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localizare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D41A40F-7813-8504-70C9-1D13F877084A}"/>
              </a:ext>
            </a:extLst>
          </p:cNvPr>
          <p:cNvSpPr/>
          <p:nvPr/>
        </p:nvSpPr>
        <p:spPr>
          <a:xfrm>
            <a:off x="7250353" y="3574726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542A55E-2DBC-0E35-520F-4810B2ECC314}"/>
              </a:ext>
            </a:extLst>
          </p:cNvPr>
          <p:cNvSpPr txBox="1"/>
          <p:nvPr/>
        </p:nvSpPr>
        <p:spPr>
          <a:xfrm>
            <a:off x="7461959" y="4748492"/>
            <a:ext cx="42834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Nu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există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nici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o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formațiune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tumorală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identificată</a:t>
            </a: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FDBEF7D-4F35-E201-751D-B976D25463E6}"/>
              </a:ext>
            </a:extLst>
          </p:cNvPr>
          <p:cNvSpPr txBox="1"/>
          <p:nvPr/>
        </p:nvSpPr>
        <p:spPr>
          <a:xfrm>
            <a:off x="7461959" y="5707778"/>
            <a:ext cx="42834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Tumoră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glandei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pituitare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, care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reglează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secreția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hormonală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Poate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provoca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tulburări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hormonale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, cum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ar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fi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hipopituitarism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acromegalie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sau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sindrom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Cushing,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în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funcție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de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tipul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de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hormon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sz="1200" dirty="0" err="1">
                <a:solidFill>
                  <a:schemeClr val="bg1">
                    <a:lumMod val="75000"/>
                  </a:schemeClr>
                </a:solidFill>
              </a:rPr>
              <a:t>afectat</a:t>
            </a:r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3309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2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2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 p14:presetBounceEnd="54545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545">
                                          <p:cBhvr additive="base">
                                            <p:cTn id="13" dur="2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545">
                                          <p:cBhvr additive="base">
                                            <p:cTn id="14" dur="2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2" dur="2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3" dur="2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entr" presetSubtype="8" fill="hold" grpId="0" nodeType="clickEffect" p14:presetBounceEnd="54545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545">
                                          <p:cBhvr additive="base">
                                            <p:cTn id="28" dur="2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545">
                                          <p:cBhvr additive="base">
                                            <p:cTn id="29" dur="2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32" dur="2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33" dur="2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8" fill="hold" grpId="0" nodeType="clickEffect" p14:presetBounceEnd="54545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545">
                                          <p:cBhvr additive="base">
                                            <p:cTn id="38" dur="2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545">
                                          <p:cBhvr additive="base">
                                            <p:cTn id="39" dur="2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8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42" dur="22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43" dur="22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" presetClass="entr" presetSubtype="8" fill="hold" grpId="0" nodeType="clickEffect" p14:presetBounceEnd="54545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545">
                                          <p:cBhvr additive="base">
                                            <p:cTn id="48" dur="2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545">
                                          <p:cBhvr additive="base">
                                            <p:cTn id="49" dur="2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0" fill="hold">
                          <p:stCondLst>
                            <p:cond delay="indefinite"/>
                          </p:stCondLst>
                          <p:childTnLst>
                            <p:par>
                              <p:cTn id="7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5" fill="hold">
                          <p:stCondLst>
                            <p:cond delay="indefinite"/>
                          </p:stCondLst>
                          <p:childTnLst>
                            <p:par>
                              <p:cTn id="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0" fill="hold">
                          <p:stCondLst>
                            <p:cond delay="indefinite"/>
                          </p:stCondLst>
                          <p:childTnLst>
                            <p:par>
                              <p:cTn id="8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1" grpId="0" animBg="1"/>
          <p:bldP spid="10" grpId="0" animBg="1"/>
          <p:bldP spid="11" grpId="0" animBg="1"/>
          <p:bldP spid="15" grpId="0" animBg="1"/>
          <p:bldP spid="16" grpId="0" animBg="1"/>
          <p:bldP spid="27" grpId="0" animBg="1"/>
          <p:bldP spid="28" grpId="0" animBg="1"/>
          <p:bldP spid="85" grpId="0"/>
          <p:bldP spid="58" grpId="0"/>
          <p:bldP spid="59" grpId="0"/>
          <p:bldP spid="60" grpId="0"/>
          <p:bldP spid="61" grpId="0"/>
          <p:bldP spid="62" grpId="0"/>
          <p:bldP spid="63" grpId="0"/>
          <p:bldP spid="6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2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2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2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2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2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2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2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2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22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22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2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2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0" fill="hold">
                          <p:stCondLst>
                            <p:cond delay="indefinite"/>
                          </p:stCondLst>
                          <p:childTnLst>
                            <p:par>
                              <p:cTn id="7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5" fill="hold">
                          <p:stCondLst>
                            <p:cond delay="indefinite"/>
                          </p:stCondLst>
                          <p:childTnLst>
                            <p:par>
                              <p:cTn id="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0" fill="hold">
                          <p:stCondLst>
                            <p:cond delay="indefinite"/>
                          </p:stCondLst>
                          <p:childTnLst>
                            <p:par>
                              <p:cTn id="8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2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1" grpId="0" animBg="1"/>
          <p:bldP spid="10" grpId="0" animBg="1"/>
          <p:bldP spid="11" grpId="0" animBg="1"/>
          <p:bldP spid="15" grpId="0" animBg="1"/>
          <p:bldP spid="16" grpId="0" animBg="1"/>
          <p:bldP spid="27" grpId="0" animBg="1"/>
          <p:bldP spid="28" grpId="0" animBg="1"/>
          <p:bldP spid="85" grpId="0"/>
          <p:bldP spid="58" grpId="0"/>
          <p:bldP spid="59" grpId="0"/>
          <p:bldP spid="60" grpId="0"/>
          <p:bldP spid="61" grpId="0"/>
          <p:bldP spid="62" grpId="0"/>
          <p:bldP spid="63" grpId="0"/>
          <p:bldP spid="64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New Neural Network Makes Decisions Like a Human Would | Research">
            <a:extLst>
              <a:ext uri="{FF2B5EF4-FFF2-40B4-BE49-F238E27FC236}">
                <a16:creationId xmlns:a16="http://schemas.microsoft.com/office/drawing/2014/main" id="{A6EF53BB-8A68-13F4-28BB-33B8AAB4A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294" y="343468"/>
            <a:ext cx="87895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4B0094C-75CD-818E-721F-527C0C9695F1}"/>
              </a:ext>
            </a:extLst>
          </p:cNvPr>
          <p:cNvSpPr/>
          <p:nvPr/>
        </p:nvSpPr>
        <p:spPr>
          <a:xfrm rot="19599499">
            <a:off x="-186846" y="-845572"/>
            <a:ext cx="6847194" cy="8063149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F1355A-521A-F2E1-BDDC-9B1B57CECE5F}"/>
              </a:ext>
            </a:extLst>
          </p:cNvPr>
          <p:cNvSpPr/>
          <p:nvPr/>
        </p:nvSpPr>
        <p:spPr>
          <a:xfrm>
            <a:off x="5649686" y="1199617"/>
            <a:ext cx="1045028" cy="7030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7D1B41-1956-4977-2B39-91B8F9E7F585}"/>
              </a:ext>
            </a:extLst>
          </p:cNvPr>
          <p:cNvSpPr/>
          <p:nvPr/>
        </p:nvSpPr>
        <p:spPr>
          <a:xfrm>
            <a:off x="-1" y="30225"/>
            <a:ext cx="12192001" cy="685800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  <a:lumMod val="89000"/>
                  <a:lumOff val="11000"/>
                </a:schemeClr>
              </a:gs>
              <a:gs pos="89000">
                <a:schemeClr val="tx1">
                  <a:lumMod val="95000"/>
                  <a:lumOff val="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97F529-2207-413B-3F6F-E9EA588BE734}"/>
              </a:ext>
            </a:extLst>
          </p:cNvPr>
          <p:cNvSpPr txBox="1"/>
          <p:nvPr/>
        </p:nvSpPr>
        <p:spPr>
          <a:xfrm>
            <a:off x="974911" y="4371025"/>
            <a:ext cx="5897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Normalizarea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intensității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pixelilor</a:t>
            </a:r>
            <a:r>
              <a:rPr lang="ro-RO" dirty="0">
                <a:solidFill>
                  <a:schemeClr val="bg1"/>
                </a:solidFill>
              </a:rPr>
              <a:t> (</a:t>
            </a:r>
            <a:r>
              <a:rPr lang="en-GB" dirty="0">
                <a:solidFill>
                  <a:schemeClr val="bg1"/>
                </a:solidFill>
              </a:rPr>
              <a:t>Z-score normalization:</a:t>
            </a:r>
            <a:r>
              <a:rPr lang="ro-RO" dirty="0">
                <a:solidFill>
                  <a:schemeClr val="bg1"/>
                </a:solidFill>
              </a:rPr>
              <a:t>) 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</a:t>
            </a:r>
            <a:endParaRPr lang="en-GB" dirty="0">
              <a:solidFill>
                <a:schemeClr val="bg1"/>
              </a:solidFill>
              <a:latin typeface="Calibri Light (Headings)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D603C91-88AF-CA55-7C42-8E66D947C152}"/>
              </a:ext>
            </a:extLst>
          </p:cNvPr>
          <p:cNvSpPr/>
          <p:nvPr/>
        </p:nvSpPr>
        <p:spPr>
          <a:xfrm>
            <a:off x="722951" y="2926843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97FB8EA-593F-D2BC-A44B-B7797A83B378}"/>
              </a:ext>
            </a:extLst>
          </p:cNvPr>
          <p:cNvSpPr/>
          <p:nvPr/>
        </p:nvSpPr>
        <p:spPr>
          <a:xfrm>
            <a:off x="703151" y="3655094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CB8206A-CDEA-D6EF-1908-9C0A1345FBBF}"/>
              </a:ext>
            </a:extLst>
          </p:cNvPr>
          <p:cNvSpPr/>
          <p:nvPr/>
        </p:nvSpPr>
        <p:spPr>
          <a:xfrm>
            <a:off x="722951" y="4485952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BDF732-734D-9F8F-DBBE-A29B60FDC7D3}"/>
              </a:ext>
            </a:extLst>
          </p:cNvPr>
          <p:cNvSpPr txBox="1"/>
          <p:nvPr/>
        </p:nvSpPr>
        <p:spPr>
          <a:xfrm>
            <a:off x="2418358" y="1199617"/>
            <a:ext cx="7943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3200" dirty="0">
                <a:solidFill>
                  <a:schemeClr val="bg1"/>
                </a:solidFill>
              </a:rPr>
              <a:t>Etapa de preprocesare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5DA813-85AF-4864-7E83-B48D1C193A2A}"/>
              </a:ext>
            </a:extLst>
          </p:cNvPr>
          <p:cNvSpPr txBox="1"/>
          <p:nvPr/>
        </p:nvSpPr>
        <p:spPr>
          <a:xfrm>
            <a:off x="974911" y="3550353"/>
            <a:ext cx="5795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GB" dirty="0" err="1">
                <a:solidFill>
                  <a:schemeClr val="bg1"/>
                </a:solidFill>
              </a:rPr>
              <a:t>Reducerea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zgomotului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ro-RO" dirty="0">
                <a:solidFill>
                  <a:schemeClr val="bg1"/>
                </a:solidFill>
              </a:rPr>
              <a:t>prin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aplica</a:t>
            </a:r>
            <a:r>
              <a:rPr lang="ro-RO" dirty="0">
                <a:solidFill>
                  <a:schemeClr val="bg1"/>
                </a:solidFill>
              </a:rPr>
              <a:t>rea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ro-RO" dirty="0">
                <a:solidFill>
                  <a:schemeClr val="bg1"/>
                </a:solidFill>
              </a:rPr>
              <a:t>de </a:t>
            </a:r>
            <a:r>
              <a:rPr lang="en-GB" dirty="0" err="1">
                <a:solidFill>
                  <a:schemeClr val="bg1"/>
                </a:solidFill>
              </a:rPr>
              <a:t>filtre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Gaussiene</a:t>
            </a:r>
            <a:r>
              <a:rPr lang="ro-RO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ro-RO" dirty="0">
                <a:solidFill>
                  <a:schemeClr val="bg1"/>
                </a:solidFill>
              </a:rPr>
              <a:t>p</a:t>
            </a:r>
            <a:r>
              <a:rPr lang="en-GB" dirty="0" err="1">
                <a:solidFill>
                  <a:schemeClr val="bg1"/>
                </a:solidFill>
              </a:rPr>
              <a:t>entru</a:t>
            </a:r>
            <a:r>
              <a:rPr lang="en-GB" dirty="0">
                <a:solidFill>
                  <a:schemeClr val="bg1"/>
                </a:solidFill>
              </a:rPr>
              <a:t> a reduce </a:t>
            </a:r>
            <a:r>
              <a:rPr lang="en-GB" dirty="0" err="1">
                <a:solidFill>
                  <a:schemeClr val="bg1"/>
                </a:solidFill>
              </a:rPr>
              <a:t>artefactele</a:t>
            </a:r>
            <a:r>
              <a:rPr lang="en-GB" dirty="0">
                <a:solidFill>
                  <a:schemeClr val="bg1"/>
                </a:solidFill>
              </a:rPr>
              <a:t> din RMN</a:t>
            </a:r>
            <a:r>
              <a:rPr lang="ro-RO" dirty="0">
                <a:solidFill>
                  <a:schemeClr val="bg1"/>
                </a:solidFill>
              </a:rPr>
              <a:t>-uri</a:t>
            </a:r>
            <a:r>
              <a:rPr lang="en-GB" dirty="0">
                <a:solidFill>
                  <a:schemeClr val="bg1"/>
                </a:solidFill>
              </a:rPr>
              <a:t>. </a:t>
            </a:r>
            <a:endParaRPr lang="en-GB" b="1" dirty="0">
              <a:solidFill>
                <a:schemeClr val="bg1"/>
              </a:solidFill>
              <a:latin typeface="Calibri Light (Headings)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660E59-13C3-7F0C-F7EB-37F067F07A8B}"/>
              </a:ext>
            </a:extLst>
          </p:cNvPr>
          <p:cNvSpPr txBox="1"/>
          <p:nvPr/>
        </p:nvSpPr>
        <p:spPr>
          <a:xfrm>
            <a:off x="995593" y="2776604"/>
            <a:ext cx="5897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Redimensionare</a:t>
            </a:r>
            <a:r>
              <a:rPr lang="ro-RO" dirty="0">
                <a:solidFill>
                  <a:schemeClr val="bg1"/>
                </a:solidFill>
              </a:rPr>
              <a:t> (exemplarele din setul de date nu pastrează același format din punct de vedere al dimensiunilor)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lang="en-GB" b="1" dirty="0">
              <a:solidFill>
                <a:schemeClr val="bg1"/>
              </a:solidFill>
              <a:latin typeface="Calibri Ligh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3598494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be 167">
            <a:extLst>
              <a:ext uri="{FF2B5EF4-FFF2-40B4-BE49-F238E27FC236}">
                <a16:creationId xmlns:a16="http://schemas.microsoft.com/office/drawing/2014/main" id="{F4254686-A23F-BC23-6B29-22DAEAAACC84}"/>
              </a:ext>
            </a:extLst>
          </p:cNvPr>
          <p:cNvSpPr/>
          <p:nvPr/>
        </p:nvSpPr>
        <p:spPr>
          <a:xfrm>
            <a:off x="1511311" y="3902335"/>
            <a:ext cx="622264" cy="186343"/>
          </a:xfrm>
          <a:prstGeom prst="cub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9" name="Cube 168">
            <a:extLst>
              <a:ext uri="{FF2B5EF4-FFF2-40B4-BE49-F238E27FC236}">
                <a16:creationId xmlns:a16="http://schemas.microsoft.com/office/drawing/2014/main" id="{2B0087DC-481B-5EF9-E8B7-FAB0F5C360FD}"/>
              </a:ext>
            </a:extLst>
          </p:cNvPr>
          <p:cNvSpPr/>
          <p:nvPr/>
        </p:nvSpPr>
        <p:spPr>
          <a:xfrm>
            <a:off x="1511311" y="4874541"/>
            <a:ext cx="622264" cy="186343"/>
          </a:xfrm>
          <a:prstGeom prst="cube">
            <a:avLst/>
          </a:prstGeom>
          <a:solidFill>
            <a:srgbClr val="0C2C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Cube 169">
            <a:extLst>
              <a:ext uri="{FF2B5EF4-FFF2-40B4-BE49-F238E27FC236}">
                <a16:creationId xmlns:a16="http://schemas.microsoft.com/office/drawing/2014/main" id="{DF9FE31A-91CE-24DA-5B12-CC2E4E46D999}"/>
              </a:ext>
            </a:extLst>
          </p:cNvPr>
          <p:cNvSpPr/>
          <p:nvPr/>
        </p:nvSpPr>
        <p:spPr>
          <a:xfrm>
            <a:off x="1510111" y="5459114"/>
            <a:ext cx="622264" cy="186343"/>
          </a:xfrm>
          <a:prstGeom prst="cube">
            <a:avLst/>
          </a:prstGeom>
          <a:solidFill>
            <a:srgbClr val="9FBD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2" name="Cube 171">
            <a:extLst>
              <a:ext uri="{FF2B5EF4-FFF2-40B4-BE49-F238E27FC236}">
                <a16:creationId xmlns:a16="http://schemas.microsoft.com/office/drawing/2014/main" id="{5378F87A-506A-AAB7-913E-9517CCD42B36}"/>
              </a:ext>
            </a:extLst>
          </p:cNvPr>
          <p:cNvSpPr/>
          <p:nvPr/>
        </p:nvSpPr>
        <p:spPr>
          <a:xfrm>
            <a:off x="1511311" y="4570272"/>
            <a:ext cx="622264" cy="186343"/>
          </a:xfrm>
          <a:prstGeom prst="cube">
            <a:avLst/>
          </a:prstGeom>
          <a:solidFill>
            <a:srgbClr val="8183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Cube 172">
            <a:extLst>
              <a:ext uri="{FF2B5EF4-FFF2-40B4-BE49-F238E27FC236}">
                <a16:creationId xmlns:a16="http://schemas.microsoft.com/office/drawing/2014/main" id="{E5F73D70-45CF-2BF5-23E6-CFB4052F03F8}"/>
              </a:ext>
            </a:extLst>
          </p:cNvPr>
          <p:cNvSpPr/>
          <p:nvPr/>
        </p:nvSpPr>
        <p:spPr>
          <a:xfrm>
            <a:off x="1511311" y="4235663"/>
            <a:ext cx="622264" cy="186343"/>
          </a:xfrm>
          <a:prstGeom prst="cube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Cube 173">
            <a:extLst>
              <a:ext uri="{FF2B5EF4-FFF2-40B4-BE49-F238E27FC236}">
                <a16:creationId xmlns:a16="http://schemas.microsoft.com/office/drawing/2014/main" id="{0DC1FDD2-4ED6-D4E8-34DD-01CFE2C8DF91}"/>
              </a:ext>
            </a:extLst>
          </p:cNvPr>
          <p:cNvSpPr/>
          <p:nvPr/>
        </p:nvSpPr>
        <p:spPr>
          <a:xfrm>
            <a:off x="1511311" y="5159352"/>
            <a:ext cx="622264" cy="186343"/>
          </a:xfrm>
          <a:prstGeom prst="cub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83531943-8AAD-8906-2298-4C8D07E4F655}"/>
              </a:ext>
            </a:extLst>
          </p:cNvPr>
          <p:cNvSpPr txBox="1"/>
          <p:nvPr/>
        </p:nvSpPr>
        <p:spPr>
          <a:xfrm>
            <a:off x="2253042" y="4799880"/>
            <a:ext cx="58725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de reducere maximă a caracteristicilor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8036638D-97EE-0E68-2F41-A8797332BDAA}"/>
              </a:ext>
            </a:extLst>
          </p:cNvPr>
          <p:cNvSpPr txBox="1"/>
          <p:nvPr/>
        </p:nvSpPr>
        <p:spPr>
          <a:xfrm>
            <a:off x="2246442" y="4185747"/>
            <a:ext cx="3643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de re</a:t>
            </a:r>
            <a:r>
              <a:rPr lang="en-GB" sz="1200" dirty="0">
                <a:solidFill>
                  <a:schemeClr val="bg1"/>
                </a:solidFill>
              </a:rPr>
              <a:t>nun</a:t>
            </a:r>
            <a:r>
              <a:rPr lang="ro-RO" sz="1200" dirty="0">
                <a:solidFill>
                  <a:schemeClr val="bg1"/>
                </a:solidFill>
              </a:rPr>
              <a:t>țare a cunoștințelor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9678ED38-C951-A7E3-25EA-7D7C8C88F1DC}"/>
              </a:ext>
            </a:extLst>
          </p:cNvPr>
          <p:cNvSpPr txBox="1"/>
          <p:nvPr/>
        </p:nvSpPr>
        <p:spPr>
          <a:xfrm>
            <a:off x="2246441" y="3857006"/>
            <a:ext cx="3643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realizat din convoluție, normalizare, activare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8E404A57-7E03-F241-8715-D9D14839E658}"/>
              </a:ext>
            </a:extLst>
          </p:cNvPr>
          <p:cNvSpPr txBox="1"/>
          <p:nvPr/>
        </p:nvSpPr>
        <p:spPr>
          <a:xfrm>
            <a:off x="2224320" y="5076810"/>
            <a:ext cx="3643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de deconvoluție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E510A676-0275-D20D-92E9-178ACB31F1CB}"/>
              </a:ext>
            </a:extLst>
          </p:cNvPr>
          <p:cNvSpPr txBox="1"/>
          <p:nvPr/>
        </p:nvSpPr>
        <p:spPr>
          <a:xfrm>
            <a:off x="2246441" y="4513180"/>
            <a:ext cx="3643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de concatenare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27AF9518-B7F3-0C44-23A5-670F3FA644F4}"/>
              </a:ext>
            </a:extLst>
          </p:cNvPr>
          <p:cNvSpPr txBox="1"/>
          <p:nvPr/>
        </p:nvSpPr>
        <p:spPr>
          <a:xfrm>
            <a:off x="2224319" y="5404048"/>
            <a:ext cx="3643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de convoluție</a:t>
            </a:r>
            <a:endParaRPr lang="en-GB" sz="1200" dirty="0">
              <a:solidFill>
                <a:schemeClr val="bg1"/>
              </a:solidFill>
            </a:endParaRPr>
          </a:p>
        </p:txBody>
      </p: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BEA4FF58-9617-C625-EE1E-5CEBB8971E82}"/>
              </a:ext>
            </a:extLst>
          </p:cNvPr>
          <p:cNvGrpSpPr/>
          <p:nvPr/>
        </p:nvGrpSpPr>
        <p:grpSpPr>
          <a:xfrm>
            <a:off x="1224808" y="3902334"/>
            <a:ext cx="102888" cy="1778713"/>
            <a:chOff x="6304474" y="1725696"/>
            <a:chExt cx="117340" cy="1976462"/>
          </a:xfrm>
        </p:grpSpPr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0A81898-42C0-F8AE-E008-7FE957ACD9FD}"/>
                </a:ext>
              </a:extLst>
            </p:cNvPr>
            <p:cNvCxnSpPr>
              <a:cxnSpLocks/>
              <a:endCxn id="228" idx="0"/>
            </p:cNvCxnSpPr>
            <p:nvPr/>
          </p:nvCxnSpPr>
          <p:spPr>
            <a:xfrm>
              <a:off x="6353310" y="1827331"/>
              <a:ext cx="9834" cy="17574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A64E0CD5-F697-AA2A-4020-AA7AE3744138}"/>
                </a:ext>
              </a:extLst>
            </p:cNvPr>
            <p:cNvSpPr/>
            <p:nvPr/>
          </p:nvSpPr>
          <p:spPr>
            <a:xfrm>
              <a:off x="6304474" y="2855790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D893104F-4199-3CB1-B024-9EB746FCA823}"/>
                </a:ext>
              </a:extLst>
            </p:cNvPr>
            <p:cNvSpPr/>
            <p:nvPr/>
          </p:nvSpPr>
          <p:spPr>
            <a:xfrm>
              <a:off x="6304474" y="1725696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CC4B8C2E-F836-D87D-531C-0C1F683CE3C7}"/>
                </a:ext>
              </a:extLst>
            </p:cNvPr>
            <p:cNvSpPr/>
            <p:nvPr/>
          </p:nvSpPr>
          <p:spPr>
            <a:xfrm>
              <a:off x="6304474" y="2082814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C941F471-6A25-2A5F-3536-0994EF8CFE43}"/>
                </a:ext>
              </a:extLst>
            </p:cNvPr>
            <p:cNvSpPr/>
            <p:nvPr/>
          </p:nvSpPr>
          <p:spPr>
            <a:xfrm>
              <a:off x="6304474" y="2459625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23465B98-F7A8-70EA-E7F5-12819269B8F0}"/>
                </a:ext>
              </a:extLst>
            </p:cNvPr>
            <p:cNvSpPr/>
            <p:nvPr/>
          </p:nvSpPr>
          <p:spPr>
            <a:xfrm>
              <a:off x="6304474" y="3227280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61C3464F-C00E-6A87-AA0A-BE139F11A012}"/>
                </a:ext>
              </a:extLst>
            </p:cNvPr>
            <p:cNvSpPr/>
            <p:nvPr/>
          </p:nvSpPr>
          <p:spPr>
            <a:xfrm>
              <a:off x="6304474" y="3584784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7118670-A42B-5718-1FC4-882EBBFBEDB7}"/>
              </a:ext>
            </a:extLst>
          </p:cNvPr>
          <p:cNvSpPr/>
          <p:nvPr/>
        </p:nvSpPr>
        <p:spPr>
          <a:xfrm rot="19599499">
            <a:off x="4864021" y="2549242"/>
            <a:ext cx="9120385" cy="5890029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BF2B03-E5BC-5F9D-60C0-820D254BB374}"/>
              </a:ext>
            </a:extLst>
          </p:cNvPr>
          <p:cNvSpPr txBox="1"/>
          <p:nvPr/>
        </p:nvSpPr>
        <p:spPr>
          <a:xfrm>
            <a:off x="8225250" y="4079374"/>
            <a:ext cx="3643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de convoluție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3E95430F-48CE-EBC4-1785-9BA26C1A8795}"/>
              </a:ext>
            </a:extLst>
          </p:cNvPr>
          <p:cNvSpPr/>
          <p:nvPr/>
        </p:nvSpPr>
        <p:spPr>
          <a:xfrm>
            <a:off x="7505929" y="4139937"/>
            <a:ext cx="622264" cy="186343"/>
          </a:xfrm>
          <a:prstGeom prst="cube">
            <a:avLst/>
          </a:prstGeom>
          <a:solidFill>
            <a:srgbClr val="9FBD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F9EA638E-71BB-9010-3FEB-2F14FB328131}"/>
              </a:ext>
            </a:extLst>
          </p:cNvPr>
          <p:cNvSpPr/>
          <p:nvPr/>
        </p:nvSpPr>
        <p:spPr>
          <a:xfrm>
            <a:off x="7505929" y="4432916"/>
            <a:ext cx="622264" cy="186343"/>
          </a:xfrm>
          <a:prstGeom prst="cub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50B442-9462-57DD-5F6D-B3DD3B0D49E1}"/>
              </a:ext>
            </a:extLst>
          </p:cNvPr>
          <p:cNvSpPr txBox="1"/>
          <p:nvPr/>
        </p:nvSpPr>
        <p:spPr>
          <a:xfrm>
            <a:off x="8225250" y="4415117"/>
            <a:ext cx="2550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Funcție de activare RELU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C30E3777-3B91-BA42-4AC5-1DBA11545CEE}"/>
              </a:ext>
            </a:extLst>
          </p:cNvPr>
          <p:cNvSpPr/>
          <p:nvPr/>
        </p:nvSpPr>
        <p:spPr>
          <a:xfrm>
            <a:off x="7505929" y="4731216"/>
            <a:ext cx="622264" cy="186343"/>
          </a:xfrm>
          <a:prstGeom prst="cub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A79220-91BC-DD47-2D70-4B62D4BEF4CC}"/>
              </a:ext>
            </a:extLst>
          </p:cNvPr>
          <p:cNvSpPr txBox="1"/>
          <p:nvPr/>
        </p:nvSpPr>
        <p:spPr>
          <a:xfrm>
            <a:off x="8225250" y="4712424"/>
            <a:ext cx="2550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complet conectat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2" name="Cube 11">
            <a:extLst>
              <a:ext uri="{FF2B5EF4-FFF2-40B4-BE49-F238E27FC236}">
                <a16:creationId xmlns:a16="http://schemas.microsoft.com/office/drawing/2014/main" id="{CA1BAB89-8906-0825-33EB-96F17AD996F1}"/>
              </a:ext>
            </a:extLst>
          </p:cNvPr>
          <p:cNvSpPr/>
          <p:nvPr/>
        </p:nvSpPr>
        <p:spPr>
          <a:xfrm>
            <a:off x="7505929" y="5025232"/>
            <a:ext cx="622264" cy="186343"/>
          </a:xfrm>
          <a:prstGeom prst="cube">
            <a:avLst/>
          </a:prstGeom>
          <a:solidFill>
            <a:srgbClr val="D9A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EAF07D-C5D6-8442-1B9D-FE929368043C}"/>
              </a:ext>
            </a:extLst>
          </p:cNvPr>
          <p:cNvSpPr txBox="1"/>
          <p:nvPr/>
        </p:nvSpPr>
        <p:spPr>
          <a:xfrm>
            <a:off x="8230858" y="5025232"/>
            <a:ext cx="41737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de reducere maximă a caracteristicilor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4" name="Cube 13">
            <a:extLst>
              <a:ext uri="{FF2B5EF4-FFF2-40B4-BE49-F238E27FC236}">
                <a16:creationId xmlns:a16="http://schemas.microsoft.com/office/drawing/2014/main" id="{DC548BF1-41F7-A369-3215-43673650E358}"/>
              </a:ext>
            </a:extLst>
          </p:cNvPr>
          <p:cNvSpPr/>
          <p:nvPr/>
        </p:nvSpPr>
        <p:spPr>
          <a:xfrm>
            <a:off x="7505929" y="5340595"/>
            <a:ext cx="622264" cy="186343"/>
          </a:xfrm>
          <a:prstGeom prst="cub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09A68E-ABC9-85AF-17EA-DE704AF2A07F}"/>
              </a:ext>
            </a:extLst>
          </p:cNvPr>
          <p:cNvSpPr txBox="1"/>
          <p:nvPr/>
        </p:nvSpPr>
        <p:spPr>
          <a:xfrm>
            <a:off x="8225250" y="5292676"/>
            <a:ext cx="2550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</a:rPr>
              <a:t>Strat de clasificare</a:t>
            </a:r>
            <a:endParaRPr lang="en-GB" sz="1200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E2B029-47E2-34E6-056C-10BEEB5BC93F}"/>
              </a:ext>
            </a:extLst>
          </p:cNvPr>
          <p:cNvGrpSpPr/>
          <p:nvPr/>
        </p:nvGrpSpPr>
        <p:grpSpPr>
          <a:xfrm>
            <a:off x="7251889" y="4139937"/>
            <a:ext cx="80792" cy="1429738"/>
            <a:chOff x="6304474" y="1725696"/>
            <a:chExt cx="117340" cy="1976462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67A82C6-E830-0F71-4FCE-9B70EFDCE039}"/>
                </a:ext>
              </a:extLst>
            </p:cNvPr>
            <p:cNvCxnSpPr>
              <a:cxnSpLocks/>
              <a:endCxn id="24" idx="0"/>
            </p:cNvCxnSpPr>
            <p:nvPr/>
          </p:nvCxnSpPr>
          <p:spPr>
            <a:xfrm>
              <a:off x="6353310" y="1827331"/>
              <a:ext cx="9834" cy="17574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1FBE528-A61E-351A-3388-79D6A11EE9AE}"/>
                </a:ext>
              </a:extLst>
            </p:cNvPr>
            <p:cNvSpPr/>
            <p:nvPr/>
          </p:nvSpPr>
          <p:spPr>
            <a:xfrm>
              <a:off x="6304474" y="2855790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F635AE-B7C4-F65E-4E24-7084C51CAFAE}"/>
                </a:ext>
              </a:extLst>
            </p:cNvPr>
            <p:cNvSpPr/>
            <p:nvPr/>
          </p:nvSpPr>
          <p:spPr>
            <a:xfrm>
              <a:off x="6304474" y="1725696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E4F2898-E482-6E1A-FBE5-3B9DB681C401}"/>
                </a:ext>
              </a:extLst>
            </p:cNvPr>
            <p:cNvSpPr/>
            <p:nvPr/>
          </p:nvSpPr>
          <p:spPr>
            <a:xfrm>
              <a:off x="6304474" y="2082814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8F86112-F640-46F0-0868-D3C266CEBEF1}"/>
                </a:ext>
              </a:extLst>
            </p:cNvPr>
            <p:cNvSpPr/>
            <p:nvPr/>
          </p:nvSpPr>
          <p:spPr>
            <a:xfrm>
              <a:off x="6304474" y="2459625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7BB3359-69EF-CD04-C0EE-EA82AE339973}"/>
                </a:ext>
              </a:extLst>
            </p:cNvPr>
            <p:cNvSpPr/>
            <p:nvPr/>
          </p:nvSpPr>
          <p:spPr>
            <a:xfrm>
              <a:off x="6304474" y="3227280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709635E-F4BD-334A-8EC9-F6432CF93F21}"/>
                </a:ext>
              </a:extLst>
            </p:cNvPr>
            <p:cNvSpPr/>
            <p:nvPr/>
          </p:nvSpPr>
          <p:spPr>
            <a:xfrm>
              <a:off x="6304474" y="3584784"/>
              <a:ext cx="117340" cy="1173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F041AE9-D1F9-EE81-B717-C5D361E7433F}"/>
              </a:ext>
            </a:extLst>
          </p:cNvPr>
          <p:cNvSpPr/>
          <p:nvPr/>
        </p:nvSpPr>
        <p:spPr>
          <a:xfrm rot="19599499">
            <a:off x="-1488509" y="-4021542"/>
            <a:ext cx="6545530" cy="6926782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92A6A72-3339-7AD6-098C-7B193D174DB5}"/>
              </a:ext>
            </a:extLst>
          </p:cNvPr>
          <p:cNvSpPr/>
          <p:nvPr/>
        </p:nvSpPr>
        <p:spPr>
          <a:xfrm>
            <a:off x="631371" y="1611086"/>
            <a:ext cx="5464629" cy="181791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FEC0AB50-2535-B763-E92F-6D5948865707}"/>
              </a:ext>
            </a:extLst>
          </p:cNvPr>
          <p:cNvSpPr txBox="1"/>
          <p:nvPr/>
        </p:nvSpPr>
        <p:spPr>
          <a:xfrm>
            <a:off x="468970" y="1852432"/>
            <a:ext cx="59899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b="1" dirty="0">
                <a:solidFill>
                  <a:schemeClr val="bg1"/>
                </a:solidFill>
                <a:latin typeface="Calibri Light (Headings)"/>
              </a:rPr>
              <a:t>Rețea neuronală bazată pe arhitectura U-Net pentru tratarea problemei de segmentare instantă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B158B9D-479C-A54B-EA31-A26A4CD83BF6}"/>
              </a:ext>
            </a:extLst>
          </p:cNvPr>
          <p:cNvSpPr/>
          <p:nvPr/>
        </p:nvSpPr>
        <p:spPr>
          <a:xfrm>
            <a:off x="6258401" y="1644961"/>
            <a:ext cx="5464629" cy="181791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4F691B-BE6D-05BF-79F6-E97E0A4BDBBC}"/>
              </a:ext>
            </a:extLst>
          </p:cNvPr>
          <p:cNvSpPr txBox="1"/>
          <p:nvPr/>
        </p:nvSpPr>
        <p:spPr>
          <a:xfrm>
            <a:off x="6994896" y="1862038"/>
            <a:ext cx="58976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b="1" dirty="0">
                <a:solidFill>
                  <a:schemeClr val="bg1"/>
                </a:solidFill>
                <a:latin typeface="Calibri Light (Headings)"/>
              </a:rPr>
              <a:t>Rețea neuronală convoluțională      pentru clasificare (EfficientNetV2, AlexNet, ConvNeXt)</a:t>
            </a:r>
          </a:p>
        </p:txBody>
      </p:sp>
    </p:spTree>
    <p:extLst>
      <p:ext uri="{BB962C8B-B14F-4D97-AF65-F5344CB8AC3E}">
        <p14:creationId xmlns:p14="http://schemas.microsoft.com/office/powerpoint/2010/main" val="3925271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MRA vs. MRI - Brain Aneurysm Foundation">
            <a:extLst>
              <a:ext uri="{FF2B5EF4-FFF2-40B4-BE49-F238E27FC236}">
                <a16:creationId xmlns:a16="http://schemas.microsoft.com/office/drawing/2014/main" id="{595B97F0-2074-94A2-A2E3-2C6960EB5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3390" y="1957277"/>
            <a:ext cx="6410685" cy="488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67AA5D-75F2-5860-98E0-C9443F33A2E6}"/>
              </a:ext>
            </a:extLst>
          </p:cNvPr>
          <p:cNvSpPr txBox="1"/>
          <p:nvPr/>
        </p:nvSpPr>
        <p:spPr>
          <a:xfrm>
            <a:off x="587903" y="765389"/>
            <a:ext cx="794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solidFill>
                  <a:schemeClr val="bg1"/>
                </a:solidFill>
              </a:rPr>
              <a:t>Validare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încrucișată</a:t>
            </a:r>
            <a:r>
              <a:rPr lang="en-GB" sz="2400" dirty="0">
                <a:solidFill>
                  <a:schemeClr val="bg1"/>
                </a:solidFill>
              </a:rPr>
              <a:t> K-Fold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8E038DD-F140-DCF9-4979-B91B86E0C1C9}"/>
              </a:ext>
            </a:extLst>
          </p:cNvPr>
          <p:cNvSpPr txBox="1"/>
          <p:nvPr/>
        </p:nvSpPr>
        <p:spPr>
          <a:xfrm>
            <a:off x="-1623621" y="1451901"/>
            <a:ext cx="86306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solidFill>
                  <a:schemeClr val="bg1"/>
                </a:solidFill>
              </a:rPr>
              <a:t>Împ</a:t>
            </a:r>
            <a:r>
              <a:rPr lang="ro-RO" sz="1600" dirty="0">
                <a:solidFill>
                  <a:schemeClr val="bg1"/>
                </a:solidFill>
              </a:rPr>
              <a:t>ărțirea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setul</a:t>
            </a:r>
            <a:r>
              <a:rPr lang="ro-RO" sz="1600" dirty="0">
                <a:solidFill>
                  <a:schemeClr val="bg1"/>
                </a:solidFill>
              </a:rPr>
              <a:t>ui</a:t>
            </a:r>
            <a:r>
              <a:rPr lang="en-GB" sz="1600" dirty="0">
                <a:solidFill>
                  <a:schemeClr val="bg1"/>
                </a:solidFill>
              </a:rPr>
              <a:t> de date </a:t>
            </a:r>
            <a:r>
              <a:rPr lang="en-GB" sz="1600" dirty="0" err="1">
                <a:solidFill>
                  <a:schemeClr val="bg1"/>
                </a:solidFill>
              </a:rPr>
              <a:t>în</a:t>
            </a:r>
            <a:r>
              <a:rPr lang="en-GB" sz="1600" dirty="0">
                <a:solidFill>
                  <a:schemeClr val="bg1"/>
                </a:solidFill>
              </a:rPr>
              <a:t> K </a:t>
            </a:r>
            <a:r>
              <a:rPr lang="en-GB" sz="1600" dirty="0" err="1">
                <a:solidFill>
                  <a:schemeClr val="bg1"/>
                </a:solidFill>
              </a:rPr>
              <a:t>subseturi</a:t>
            </a:r>
            <a:r>
              <a:rPr lang="en-GB" sz="1600" dirty="0">
                <a:solidFill>
                  <a:schemeClr val="bg1"/>
                </a:solidFill>
              </a:rPr>
              <a:t> (</a:t>
            </a:r>
            <a:r>
              <a:rPr lang="en-GB" sz="1600" dirty="0" err="1">
                <a:solidFill>
                  <a:schemeClr val="bg1"/>
                </a:solidFill>
              </a:rPr>
              <a:t>folduri</a:t>
            </a:r>
            <a:r>
              <a:rPr lang="en-GB" sz="1600" dirty="0">
                <a:solidFill>
                  <a:schemeClr val="bg1"/>
                </a:solidFill>
              </a:rPr>
              <a:t>)</a:t>
            </a:r>
            <a:endParaRPr lang="ro-RO" sz="16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CF8185-8054-D3A1-29C3-D3563CDDB03D}"/>
              </a:ext>
            </a:extLst>
          </p:cNvPr>
          <p:cNvSpPr txBox="1"/>
          <p:nvPr/>
        </p:nvSpPr>
        <p:spPr>
          <a:xfrm>
            <a:off x="587903" y="1804706"/>
            <a:ext cx="5525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</a:rPr>
              <a:t>Performanțele</a:t>
            </a:r>
            <a:r>
              <a:rPr lang="en-GB" sz="1600" dirty="0">
                <a:solidFill>
                  <a:schemeClr val="bg1"/>
                </a:solidFill>
              </a:rPr>
              <a:t> sunt </a:t>
            </a:r>
            <a:r>
              <a:rPr lang="en-GB" sz="1600" dirty="0" err="1">
                <a:solidFill>
                  <a:schemeClr val="bg1"/>
                </a:solidFill>
              </a:rPr>
              <a:t>mediatizate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pentru</a:t>
            </a:r>
            <a:r>
              <a:rPr lang="en-GB" sz="1600" dirty="0">
                <a:solidFill>
                  <a:schemeClr val="bg1"/>
                </a:solidFill>
              </a:rPr>
              <a:t> o </a:t>
            </a:r>
            <a:r>
              <a:rPr lang="en-GB" sz="1600" dirty="0" err="1">
                <a:solidFill>
                  <a:schemeClr val="bg1"/>
                </a:solidFill>
              </a:rPr>
              <a:t>estimare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obiectivă</a:t>
            </a:r>
            <a:r>
              <a:rPr lang="en-GB" sz="1600" dirty="0">
                <a:solidFill>
                  <a:schemeClr val="bg1"/>
                </a:solidFill>
              </a:rPr>
              <a:t> a </a:t>
            </a:r>
            <a:r>
              <a:rPr lang="en-GB" sz="1600" dirty="0" err="1">
                <a:solidFill>
                  <a:schemeClr val="bg1"/>
                </a:solidFill>
              </a:rPr>
              <a:t>generalizării</a:t>
            </a:r>
            <a:endParaRPr lang="ro-RO" sz="16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7E0BC0F-82C1-F7CA-AE29-5A03342CFD66}"/>
              </a:ext>
            </a:extLst>
          </p:cNvPr>
          <p:cNvSpPr txBox="1"/>
          <p:nvPr/>
        </p:nvSpPr>
        <p:spPr>
          <a:xfrm>
            <a:off x="587903" y="2390748"/>
            <a:ext cx="5789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Reduce </a:t>
            </a:r>
            <a:r>
              <a:rPr lang="en-GB" sz="1600" dirty="0" err="1">
                <a:solidFill>
                  <a:schemeClr val="bg1"/>
                </a:solidFill>
              </a:rPr>
              <a:t>dependența</a:t>
            </a:r>
            <a:r>
              <a:rPr lang="en-GB" sz="1600" dirty="0">
                <a:solidFill>
                  <a:schemeClr val="bg1"/>
                </a:solidFill>
              </a:rPr>
              <a:t> de un </a:t>
            </a:r>
            <a:r>
              <a:rPr lang="en-GB" sz="1600" dirty="0" err="1">
                <a:solidFill>
                  <a:schemeClr val="bg1"/>
                </a:solidFill>
              </a:rPr>
              <a:t>singur</a:t>
            </a:r>
            <a:r>
              <a:rPr lang="en-GB" sz="1600" dirty="0">
                <a:solidFill>
                  <a:schemeClr val="bg1"/>
                </a:solidFill>
              </a:rPr>
              <a:t> split </a:t>
            </a:r>
            <a:r>
              <a:rPr lang="en-GB" sz="1600" dirty="0" err="1">
                <a:solidFill>
                  <a:schemeClr val="bg1"/>
                </a:solidFill>
              </a:rPr>
              <a:t>și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minimizează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riscul</a:t>
            </a:r>
            <a:r>
              <a:rPr lang="en-GB" sz="1600" dirty="0">
                <a:solidFill>
                  <a:schemeClr val="bg1"/>
                </a:solidFill>
              </a:rPr>
              <a:t> de overfitting</a:t>
            </a:r>
            <a:endParaRPr lang="ro-RO" sz="16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8436099-C0D7-E13F-E19C-5A143B3EB3B7}"/>
              </a:ext>
            </a:extLst>
          </p:cNvPr>
          <p:cNvSpPr txBox="1"/>
          <p:nvPr/>
        </p:nvSpPr>
        <p:spPr>
          <a:xfrm>
            <a:off x="587903" y="4166801"/>
            <a:ext cx="794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Optimizare </a:t>
            </a:r>
            <a:r>
              <a:rPr lang="ro-RO" sz="2400" dirty="0">
                <a:solidFill>
                  <a:schemeClr val="bg1"/>
                </a:solidFill>
              </a:rPr>
              <a:t>variabilă</a:t>
            </a:r>
            <a:r>
              <a:rPr lang="pt-BR" sz="2400" dirty="0">
                <a:solidFill>
                  <a:schemeClr val="bg1"/>
                </a:solidFill>
              </a:rPr>
              <a:t> a ratei de învățare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AC6266D-7FEC-EE80-3B8E-4B1522370C24}"/>
              </a:ext>
            </a:extLst>
          </p:cNvPr>
          <p:cNvSpPr txBox="1"/>
          <p:nvPr/>
        </p:nvSpPr>
        <p:spPr>
          <a:xfrm>
            <a:off x="659630" y="5164682"/>
            <a:ext cx="53122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Reduce automat rata de </a:t>
            </a:r>
            <a:r>
              <a:rPr lang="en-GB" sz="1600" dirty="0" err="1">
                <a:solidFill>
                  <a:schemeClr val="bg1"/>
                </a:solidFill>
              </a:rPr>
              <a:t>învățare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când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performanța</a:t>
            </a:r>
            <a:r>
              <a:rPr lang="en-GB" sz="1600" dirty="0">
                <a:solidFill>
                  <a:schemeClr val="bg1"/>
                </a:solidFill>
              </a:rPr>
              <a:t> se </a:t>
            </a:r>
            <a:r>
              <a:rPr lang="en-GB" sz="1600" dirty="0" err="1">
                <a:solidFill>
                  <a:schemeClr val="bg1"/>
                </a:solidFill>
              </a:rPr>
              <a:t>plafonează</a:t>
            </a:r>
            <a:endParaRPr lang="ro-RO" sz="16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D4FE20B-8EBC-5747-BA7C-D8F0461EFECD}"/>
              </a:ext>
            </a:extLst>
          </p:cNvPr>
          <p:cNvSpPr txBox="1"/>
          <p:nvPr/>
        </p:nvSpPr>
        <p:spPr>
          <a:xfrm>
            <a:off x="-1178324" y="4796170"/>
            <a:ext cx="86306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solidFill>
                  <a:schemeClr val="bg1"/>
                </a:solidFill>
              </a:rPr>
              <a:t>Favorizează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convergența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fină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în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etapele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târzii</a:t>
            </a:r>
            <a:r>
              <a:rPr lang="en-GB" sz="1600" dirty="0">
                <a:solidFill>
                  <a:schemeClr val="bg1"/>
                </a:solidFill>
              </a:rPr>
              <a:t> de </a:t>
            </a:r>
            <a:r>
              <a:rPr lang="en-GB" sz="1600" dirty="0" err="1">
                <a:solidFill>
                  <a:schemeClr val="bg1"/>
                </a:solidFill>
              </a:rPr>
              <a:t>antrenare</a:t>
            </a:r>
            <a:endParaRPr lang="ro-RO" sz="1600" dirty="0">
              <a:solidFill>
                <a:schemeClr val="bg1"/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812F08BB-03B7-EF16-2927-775BBA16886F}"/>
              </a:ext>
            </a:extLst>
          </p:cNvPr>
          <p:cNvSpPr/>
          <p:nvPr/>
        </p:nvSpPr>
        <p:spPr>
          <a:xfrm>
            <a:off x="8695694" y="573197"/>
            <a:ext cx="3285086" cy="2805710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EDF2763A-DC51-37A3-7A20-61B09144A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0924" y="2468641"/>
            <a:ext cx="3441215" cy="436923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E7556DD-9D99-7A7E-B3A2-09E5C8EEB901}"/>
              </a:ext>
            </a:extLst>
          </p:cNvPr>
          <p:cNvSpPr txBox="1"/>
          <p:nvPr/>
        </p:nvSpPr>
        <p:spPr>
          <a:xfrm>
            <a:off x="5341048" y="1451019"/>
            <a:ext cx="86306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solidFill>
                  <a:schemeClr val="bg1"/>
                </a:solidFill>
              </a:rPr>
              <a:t>Acuratețe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endParaRPr lang="ro-RO" sz="16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760483-FF3C-8F98-2CEB-AC15A9343E5C}"/>
              </a:ext>
            </a:extLst>
          </p:cNvPr>
          <p:cNvSpPr txBox="1"/>
          <p:nvPr/>
        </p:nvSpPr>
        <p:spPr>
          <a:xfrm>
            <a:off x="9166723" y="1704888"/>
            <a:ext cx="7943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GB" sz="1600" dirty="0" err="1">
                <a:solidFill>
                  <a:schemeClr val="bg1"/>
                </a:solidFill>
              </a:rPr>
              <a:t>Precizie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C657CA-8478-1A47-29F1-7478815E7EC3}"/>
              </a:ext>
            </a:extLst>
          </p:cNvPr>
          <p:cNvSpPr txBox="1"/>
          <p:nvPr/>
        </p:nvSpPr>
        <p:spPr>
          <a:xfrm>
            <a:off x="9168283" y="1968849"/>
            <a:ext cx="7943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it-IT" sz="1600" dirty="0">
                <a:solidFill>
                  <a:schemeClr val="bg1"/>
                </a:solidFill>
              </a:rPr>
              <a:t>Sensibilitate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F64BC2-6AC6-3279-AF67-A0A529B6688E}"/>
              </a:ext>
            </a:extLst>
          </p:cNvPr>
          <p:cNvSpPr txBox="1"/>
          <p:nvPr/>
        </p:nvSpPr>
        <p:spPr>
          <a:xfrm>
            <a:off x="9168283" y="2500798"/>
            <a:ext cx="5769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GB" sz="1600" dirty="0">
                <a:solidFill>
                  <a:schemeClr val="bg1"/>
                </a:solidFill>
              </a:rPr>
              <a:t>AUC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046C05-DB01-E13C-9949-B35796EDE931}"/>
              </a:ext>
            </a:extLst>
          </p:cNvPr>
          <p:cNvSpPr txBox="1"/>
          <p:nvPr/>
        </p:nvSpPr>
        <p:spPr>
          <a:xfrm>
            <a:off x="9168283" y="2204691"/>
            <a:ext cx="7943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GB" sz="1600" dirty="0" err="1">
                <a:solidFill>
                  <a:schemeClr val="bg1"/>
                </a:solidFill>
              </a:rPr>
              <a:t>Matricea</a:t>
            </a:r>
            <a:r>
              <a:rPr lang="en-GB" sz="1600" dirty="0">
                <a:solidFill>
                  <a:schemeClr val="bg1"/>
                </a:solidFill>
              </a:rPr>
              <a:t> de </a:t>
            </a:r>
            <a:r>
              <a:rPr lang="en-GB" sz="1600" dirty="0" err="1">
                <a:solidFill>
                  <a:schemeClr val="bg1"/>
                </a:solidFill>
              </a:rPr>
              <a:t>Confuzie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57E7E53-8AC4-3138-66B0-27A47FAA9D63}"/>
              </a:ext>
            </a:extLst>
          </p:cNvPr>
          <p:cNvSpPr txBox="1"/>
          <p:nvPr/>
        </p:nvSpPr>
        <p:spPr>
          <a:xfrm>
            <a:off x="6429975" y="903000"/>
            <a:ext cx="794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>
                <a:solidFill>
                  <a:schemeClr val="bg1"/>
                </a:solidFill>
              </a:rPr>
              <a:t>Metrici de evaluare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8C7F2839-BFFF-0EC5-A990-A25B48A607EA}"/>
              </a:ext>
            </a:extLst>
          </p:cNvPr>
          <p:cNvSpPr/>
          <p:nvPr/>
        </p:nvSpPr>
        <p:spPr>
          <a:xfrm>
            <a:off x="446893" y="1593936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88F36F1-4F2A-08BF-273E-833EDE204107}"/>
              </a:ext>
            </a:extLst>
          </p:cNvPr>
          <p:cNvSpPr/>
          <p:nvPr/>
        </p:nvSpPr>
        <p:spPr>
          <a:xfrm>
            <a:off x="446893" y="2043442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F729416-5C3A-80A2-7949-62545982A035}"/>
              </a:ext>
            </a:extLst>
          </p:cNvPr>
          <p:cNvSpPr/>
          <p:nvPr/>
        </p:nvSpPr>
        <p:spPr>
          <a:xfrm>
            <a:off x="446893" y="2565761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9921855-4297-AA1C-5F0F-34603A5DFBC5}"/>
              </a:ext>
            </a:extLst>
          </p:cNvPr>
          <p:cNvSpPr/>
          <p:nvPr/>
        </p:nvSpPr>
        <p:spPr>
          <a:xfrm>
            <a:off x="454278" y="4906760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B14523C-4E24-E2C2-D87E-82E8D4633442}"/>
              </a:ext>
            </a:extLst>
          </p:cNvPr>
          <p:cNvSpPr/>
          <p:nvPr/>
        </p:nvSpPr>
        <p:spPr>
          <a:xfrm>
            <a:off x="454278" y="5339695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A651095-64EF-B10C-28C5-7EDB0F9CB581}"/>
              </a:ext>
            </a:extLst>
          </p:cNvPr>
          <p:cNvSpPr/>
          <p:nvPr/>
        </p:nvSpPr>
        <p:spPr>
          <a:xfrm>
            <a:off x="9006007" y="1597823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70B01FA-3AD0-7E70-DAB4-20F966887B32}"/>
              </a:ext>
            </a:extLst>
          </p:cNvPr>
          <p:cNvSpPr/>
          <p:nvPr/>
        </p:nvSpPr>
        <p:spPr>
          <a:xfrm>
            <a:off x="9006007" y="1839903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93913B6-4656-B236-96DE-112C3F4B16C0}"/>
              </a:ext>
            </a:extLst>
          </p:cNvPr>
          <p:cNvSpPr/>
          <p:nvPr/>
        </p:nvSpPr>
        <p:spPr>
          <a:xfrm>
            <a:off x="9005605" y="2103853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8DD6BB2-9BBC-DCA6-8FD6-F7784F68F8F4}"/>
              </a:ext>
            </a:extLst>
          </p:cNvPr>
          <p:cNvSpPr/>
          <p:nvPr/>
        </p:nvSpPr>
        <p:spPr>
          <a:xfrm>
            <a:off x="9005605" y="2373380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D1F87A2-4D5F-D991-B1F6-9EB304B6C55F}"/>
              </a:ext>
            </a:extLst>
          </p:cNvPr>
          <p:cNvSpPr/>
          <p:nvPr/>
        </p:nvSpPr>
        <p:spPr>
          <a:xfrm>
            <a:off x="9005605" y="2625744"/>
            <a:ext cx="117340" cy="1173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710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New state-of-the-art MRI machine at Ozarks VA soothes patients - VA News">
            <a:extLst>
              <a:ext uri="{FF2B5EF4-FFF2-40B4-BE49-F238E27FC236}">
                <a16:creationId xmlns:a16="http://schemas.microsoft.com/office/drawing/2014/main" id="{C5C6ECD0-331A-E247-36EB-414FAE11D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1129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402D9AE-B884-DB65-949F-D9E5854CA31A}"/>
              </a:ext>
            </a:extLst>
          </p:cNvPr>
          <p:cNvSpPr/>
          <p:nvPr/>
        </p:nvSpPr>
        <p:spPr>
          <a:xfrm>
            <a:off x="-116378" y="0"/>
            <a:ext cx="12402721" cy="687632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4000"/>
                  <a:alpha val="73000"/>
                </a:schemeClr>
              </a:gs>
              <a:gs pos="89000">
                <a:schemeClr val="tx1">
                  <a:lumMod val="95000"/>
                  <a:lumOff val="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EC2A1-A298-4C55-6372-C439081F39D8}"/>
              </a:ext>
            </a:extLst>
          </p:cNvPr>
          <p:cNvSpPr txBox="1"/>
          <p:nvPr/>
        </p:nvSpPr>
        <p:spPr>
          <a:xfrm>
            <a:off x="-1426487" y="822361"/>
            <a:ext cx="79431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" panose="020B0500000000000000" pitchFamily="34" charset="-128"/>
                <a:ea typeface="Yu Gothic UI" panose="020B0500000000000000" pitchFamily="34" charset="-128"/>
              </a:rPr>
              <a:t>Concluzii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223D96-935F-9567-F4C3-D656A02564DF}"/>
              </a:ext>
            </a:extLst>
          </p:cNvPr>
          <p:cNvSpPr txBox="1"/>
          <p:nvPr/>
        </p:nvSpPr>
        <p:spPr>
          <a:xfrm>
            <a:off x="666982" y="3364118"/>
            <a:ext cx="86306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GB" sz="1600" dirty="0" err="1">
                <a:solidFill>
                  <a:schemeClr val="bg1"/>
                </a:solidFill>
              </a:rPr>
              <a:t>Implementarea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ro-RO" sz="1600" dirty="0">
                <a:solidFill>
                  <a:schemeClr val="bg1"/>
                </a:solidFill>
              </a:rPr>
              <a:t>modelelor de învățare profundă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pentru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segmentarea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imaginilor</a:t>
            </a:r>
            <a:r>
              <a:rPr lang="en-GB" sz="1600" dirty="0">
                <a:solidFill>
                  <a:schemeClr val="bg1"/>
                </a:solidFill>
              </a:rPr>
              <a:t> RMN </a:t>
            </a:r>
            <a:r>
              <a:rPr lang="en-GB" sz="1600" dirty="0" err="1">
                <a:solidFill>
                  <a:schemeClr val="bg1"/>
                </a:solidFill>
              </a:rPr>
              <a:t>și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pentru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clasificarea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acestora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ro-RO" sz="1600" dirty="0">
                <a:solidFill>
                  <a:schemeClr val="bg1"/>
                </a:solidFill>
              </a:rPr>
              <a:t>constituie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ro-RO" sz="1600" dirty="0">
                <a:solidFill>
                  <a:schemeClr val="bg1"/>
                </a:solidFill>
              </a:rPr>
              <a:t>un demers </a:t>
            </a:r>
            <a:r>
              <a:rPr lang="en-GB" sz="1600" dirty="0" err="1">
                <a:solidFill>
                  <a:schemeClr val="bg1"/>
                </a:solidFill>
              </a:rPr>
              <a:t>în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analiza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structurilor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cerebrale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și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în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identificarea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ro-RO" sz="1600" dirty="0">
                <a:solidFill>
                  <a:schemeClr val="bg1"/>
                </a:solidFill>
              </a:rPr>
              <a:t>afecțiunilor 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asociate</a:t>
            </a:r>
            <a:r>
              <a:rPr lang="en-GB" sz="1600" dirty="0">
                <a:solidFill>
                  <a:schemeClr val="bg1"/>
                </a:solidFill>
              </a:rPr>
              <a:t>. </a:t>
            </a:r>
            <a:r>
              <a:rPr lang="en-GB" sz="1600" dirty="0" err="1">
                <a:solidFill>
                  <a:schemeClr val="bg1"/>
                </a:solidFill>
              </a:rPr>
              <a:t>Procesul</a:t>
            </a:r>
            <a:r>
              <a:rPr lang="en-GB" sz="1600" dirty="0">
                <a:solidFill>
                  <a:schemeClr val="bg1"/>
                </a:solidFill>
              </a:rPr>
              <a:t> de </a:t>
            </a:r>
            <a:r>
              <a:rPr lang="en-GB" sz="1600" dirty="0" err="1">
                <a:solidFill>
                  <a:schemeClr val="bg1"/>
                </a:solidFill>
              </a:rPr>
              <a:t>segmentare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permite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izolarea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precisă</a:t>
            </a:r>
            <a:r>
              <a:rPr lang="en-GB" sz="1600" dirty="0">
                <a:solidFill>
                  <a:schemeClr val="bg1"/>
                </a:solidFill>
              </a:rPr>
              <a:t> a </a:t>
            </a:r>
            <a:r>
              <a:rPr lang="en-GB" sz="1600" dirty="0" err="1">
                <a:solidFill>
                  <a:schemeClr val="bg1"/>
                </a:solidFill>
              </a:rPr>
              <a:t>regiunilor</a:t>
            </a:r>
            <a:r>
              <a:rPr lang="en-GB" sz="1600" dirty="0">
                <a:solidFill>
                  <a:schemeClr val="bg1"/>
                </a:solidFill>
              </a:rPr>
              <a:t> de </a:t>
            </a:r>
            <a:r>
              <a:rPr lang="en-GB" sz="1600" dirty="0" err="1">
                <a:solidFill>
                  <a:schemeClr val="bg1"/>
                </a:solidFill>
              </a:rPr>
              <a:t>interes</a:t>
            </a:r>
            <a:r>
              <a:rPr lang="en-GB" sz="1600" dirty="0">
                <a:solidFill>
                  <a:schemeClr val="bg1"/>
                </a:solidFill>
              </a:rPr>
              <a:t>, </a:t>
            </a:r>
            <a:r>
              <a:rPr lang="en-GB" sz="1600" dirty="0" err="1">
                <a:solidFill>
                  <a:schemeClr val="bg1"/>
                </a:solidFill>
              </a:rPr>
              <a:t>în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timp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ce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clasificarea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facilitează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distincția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între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diferitele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afecțiuni</a:t>
            </a:r>
            <a:r>
              <a:rPr lang="en-GB" sz="1600" dirty="0">
                <a:solidFill>
                  <a:schemeClr val="bg1"/>
                </a:solidFill>
              </a:rPr>
              <a:t>, </a:t>
            </a:r>
            <a:r>
              <a:rPr lang="en-GB" sz="1600" dirty="0" err="1">
                <a:solidFill>
                  <a:schemeClr val="bg1"/>
                </a:solidFill>
              </a:rPr>
              <a:t>bazându</a:t>
            </a:r>
            <a:r>
              <a:rPr lang="en-GB" sz="1600" dirty="0">
                <a:solidFill>
                  <a:schemeClr val="bg1"/>
                </a:solidFill>
              </a:rPr>
              <a:t>-se pe </a:t>
            </a:r>
            <a:r>
              <a:rPr lang="en-GB" sz="1600" dirty="0" err="1">
                <a:solidFill>
                  <a:schemeClr val="bg1"/>
                </a:solidFill>
              </a:rPr>
              <a:t>trăsăturile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relevante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extrase</a:t>
            </a:r>
            <a:r>
              <a:rPr lang="en-GB" sz="1600" dirty="0">
                <a:solidFill>
                  <a:schemeClr val="bg1"/>
                </a:solidFill>
              </a:rPr>
              <a:t>.</a:t>
            </a:r>
          </a:p>
          <a:p>
            <a:pPr>
              <a:buNone/>
            </a:pPr>
            <a:r>
              <a:rPr lang="en-GB" sz="1600" dirty="0" err="1">
                <a:solidFill>
                  <a:schemeClr val="bg1"/>
                </a:solidFill>
              </a:rPr>
              <a:t>Antrenarea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acestor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modele</a:t>
            </a:r>
            <a:r>
              <a:rPr lang="ro-RO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presupune</a:t>
            </a:r>
            <a:r>
              <a:rPr lang="en-GB" sz="1600" dirty="0">
                <a:solidFill>
                  <a:schemeClr val="bg1"/>
                </a:solidFill>
              </a:rPr>
              <a:t> multiple </a:t>
            </a:r>
            <a:r>
              <a:rPr lang="en-GB" sz="1600" dirty="0" err="1">
                <a:solidFill>
                  <a:schemeClr val="bg1"/>
                </a:solidFill>
              </a:rPr>
              <a:t>provocări</a:t>
            </a:r>
            <a:r>
              <a:rPr lang="en-GB" sz="1600" dirty="0">
                <a:solidFill>
                  <a:schemeClr val="bg1"/>
                </a:solidFill>
              </a:rPr>
              <a:t>, </a:t>
            </a:r>
            <a:r>
              <a:rPr lang="en-GB" sz="1600" dirty="0" err="1">
                <a:solidFill>
                  <a:schemeClr val="bg1"/>
                </a:solidFill>
              </a:rPr>
              <a:t>printre</a:t>
            </a:r>
            <a:r>
              <a:rPr lang="en-GB" sz="1600" dirty="0">
                <a:solidFill>
                  <a:schemeClr val="bg1"/>
                </a:solidFill>
              </a:rPr>
              <a:t> care </a:t>
            </a:r>
            <a:r>
              <a:rPr lang="en-GB" sz="1600" dirty="0" err="1">
                <a:solidFill>
                  <a:schemeClr val="bg1"/>
                </a:solidFill>
              </a:rPr>
              <a:t>variabilitatea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imagisticii</a:t>
            </a:r>
            <a:r>
              <a:rPr lang="en-GB" sz="1600" dirty="0">
                <a:solidFill>
                  <a:schemeClr val="bg1"/>
                </a:solidFill>
              </a:rPr>
              <a:t>, </a:t>
            </a:r>
            <a:r>
              <a:rPr lang="en-GB" sz="1600" dirty="0" err="1">
                <a:solidFill>
                  <a:schemeClr val="bg1"/>
                </a:solidFill>
              </a:rPr>
              <a:t>manifestată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prin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diferențe</a:t>
            </a:r>
            <a:r>
              <a:rPr lang="en-GB" sz="1600" dirty="0">
                <a:solidFill>
                  <a:schemeClr val="bg1"/>
                </a:solidFill>
              </a:rPr>
              <a:t> de </a:t>
            </a:r>
            <a:r>
              <a:rPr lang="en-GB" sz="1600" dirty="0" err="1">
                <a:solidFill>
                  <a:schemeClr val="bg1"/>
                </a:solidFill>
              </a:rPr>
              <a:t>rezoluție</a:t>
            </a:r>
            <a:r>
              <a:rPr lang="en-GB" sz="1600" dirty="0">
                <a:solidFill>
                  <a:schemeClr val="bg1"/>
                </a:solidFill>
              </a:rPr>
              <a:t>, contrast </a:t>
            </a:r>
            <a:r>
              <a:rPr lang="en-GB" sz="1600" dirty="0" err="1">
                <a:solidFill>
                  <a:schemeClr val="bg1"/>
                </a:solidFill>
              </a:rPr>
              <a:t>și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artefacte</a:t>
            </a:r>
            <a:r>
              <a:rPr lang="en-GB" sz="1600" dirty="0">
                <a:solidFill>
                  <a:schemeClr val="bg1"/>
                </a:solidFill>
              </a:rPr>
              <a:t>, precum </a:t>
            </a:r>
            <a:r>
              <a:rPr lang="en-GB" sz="1600" dirty="0" err="1">
                <a:solidFill>
                  <a:schemeClr val="bg1"/>
                </a:solidFill>
              </a:rPr>
              <a:t>și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complexitatea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proceselor</a:t>
            </a:r>
            <a:r>
              <a:rPr lang="en-GB" sz="1600" dirty="0">
                <a:solidFill>
                  <a:schemeClr val="bg1"/>
                </a:solidFill>
              </a:rPr>
              <a:t> de </a:t>
            </a:r>
            <a:r>
              <a:rPr lang="en-GB" sz="1600" dirty="0" err="1">
                <a:solidFill>
                  <a:schemeClr val="bg1"/>
                </a:solidFill>
              </a:rPr>
              <a:t>preprocesare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necesare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pentru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standardizarea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și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omogenizarea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datelor</a:t>
            </a:r>
            <a:r>
              <a:rPr lang="en-GB" sz="1600" dirty="0">
                <a:solidFill>
                  <a:schemeClr val="bg1"/>
                </a:solidFill>
              </a:rPr>
              <a:t>. </a:t>
            </a:r>
            <a:endParaRPr lang="ro-RO" sz="16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ro-RO" sz="1600" dirty="0">
                <a:solidFill>
                  <a:schemeClr val="bg1"/>
                </a:solidFill>
              </a:rPr>
              <a:t>Finalitatea p</a:t>
            </a:r>
            <a:r>
              <a:rPr lang="en-GB" sz="1600" dirty="0" err="1">
                <a:solidFill>
                  <a:schemeClr val="bg1"/>
                </a:solidFill>
              </a:rPr>
              <a:t>roiectul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ro-RO" sz="1600" dirty="0">
                <a:solidFill>
                  <a:schemeClr val="bg1"/>
                </a:solidFill>
              </a:rPr>
              <a:t>presupune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dezvoltarea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unui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algoritm</a:t>
            </a:r>
            <a:r>
              <a:rPr lang="en-GB" sz="1600" dirty="0">
                <a:solidFill>
                  <a:schemeClr val="bg1"/>
                </a:solidFill>
              </a:rPr>
              <a:t> de </a:t>
            </a:r>
            <a:r>
              <a:rPr lang="en-GB" sz="1600" dirty="0" err="1">
                <a:solidFill>
                  <a:schemeClr val="bg1"/>
                </a:solidFill>
              </a:rPr>
              <a:t>predicție</a:t>
            </a:r>
            <a:r>
              <a:rPr lang="en-GB" sz="1600" dirty="0">
                <a:solidFill>
                  <a:schemeClr val="bg1"/>
                </a:solidFill>
              </a:rPr>
              <a:t>, </a:t>
            </a:r>
            <a:r>
              <a:rPr lang="en-GB" sz="1600" dirty="0" err="1">
                <a:solidFill>
                  <a:schemeClr val="bg1"/>
                </a:solidFill>
              </a:rPr>
              <a:t>oferind</a:t>
            </a:r>
            <a:r>
              <a:rPr lang="en-GB" sz="1600" dirty="0">
                <a:solidFill>
                  <a:schemeClr val="bg1"/>
                </a:solidFill>
              </a:rPr>
              <a:t> o </a:t>
            </a:r>
            <a:r>
              <a:rPr lang="en-GB" sz="1600" dirty="0" err="1">
                <a:solidFill>
                  <a:schemeClr val="bg1"/>
                </a:solidFill>
              </a:rPr>
              <a:t>evaluare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cuprinzătoare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și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precisă</a:t>
            </a:r>
            <a:r>
              <a:rPr lang="en-GB" sz="1600" dirty="0">
                <a:solidFill>
                  <a:schemeClr val="bg1"/>
                </a:solidFill>
              </a:rPr>
              <a:t> a </a:t>
            </a:r>
            <a:r>
              <a:rPr lang="en-GB" sz="1600" dirty="0" err="1">
                <a:solidFill>
                  <a:schemeClr val="bg1"/>
                </a:solidFill>
              </a:rPr>
              <a:t>structurilor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cerebrale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și</a:t>
            </a:r>
            <a:r>
              <a:rPr lang="en-GB" sz="1600" dirty="0">
                <a:solidFill>
                  <a:schemeClr val="bg1"/>
                </a:solidFill>
              </a:rPr>
              <a:t> a </a:t>
            </a:r>
            <a:r>
              <a:rPr lang="en-GB" sz="1600" dirty="0" err="1">
                <a:solidFill>
                  <a:schemeClr val="bg1"/>
                </a:solidFill>
              </a:rPr>
              <a:t>patologiilor</a:t>
            </a:r>
            <a:r>
              <a:rPr lang="en-GB" sz="1600" dirty="0">
                <a:solidFill>
                  <a:schemeClr val="bg1"/>
                </a:solidFill>
              </a:rPr>
              <a:t>, </a:t>
            </a:r>
            <a:r>
              <a:rPr lang="en-GB" sz="1600" dirty="0" err="1">
                <a:solidFill>
                  <a:schemeClr val="bg1"/>
                </a:solidFill>
              </a:rPr>
              <a:t>contribuind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astfel</a:t>
            </a:r>
            <a:r>
              <a:rPr lang="en-GB" sz="1600" dirty="0">
                <a:solidFill>
                  <a:schemeClr val="bg1"/>
                </a:solidFill>
              </a:rPr>
              <a:t> la </a:t>
            </a:r>
            <a:r>
              <a:rPr lang="en-GB" sz="1600" dirty="0" err="1">
                <a:solidFill>
                  <a:schemeClr val="bg1"/>
                </a:solidFill>
              </a:rPr>
              <a:t>îmbunătățirea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procesului</a:t>
            </a:r>
            <a:r>
              <a:rPr lang="en-GB" sz="1600" dirty="0">
                <a:solidFill>
                  <a:schemeClr val="bg1"/>
                </a:solidFill>
              </a:rPr>
              <a:t> de </a:t>
            </a:r>
            <a:r>
              <a:rPr lang="en-GB" sz="1600" dirty="0" err="1">
                <a:solidFill>
                  <a:schemeClr val="bg1"/>
                </a:solidFill>
              </a:rPr>
              <a:t>diagnosticare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automatizat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în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domeniul</a:t>
            </a:r>
            <a:r>
              <a:rPr lang="en-GB" sz="1600" dirty="0">
                <a:solidFill>
                  <a:schemeClr val="bg1"/>
                </a:solidFill>
              </a:rPr>
              <a:t> neurologic.</a:t>
            </a:r>
          </a:p>
        </p:txBody>
      </p:sp>
    </p:spTree>
    <p:extLst>
      <p:ext uri="{BB962C8B-B14F-4D97-AF65-F5344CB8AC3E}">
        <p14:creationId xmlns:p14="http://schemas.microsoft.com/office/powerpoint/2010/main" val="3677282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Powerful MRI at MSU first of its kind in a veterinary hospital | College of  Veterinary Medicine at MSU">
            <a:extLst>
              <a:ext uri="{FF2B5EF4-FFF2-40B4-BE49-F238E27FC236}">
                <a16:creationId xmlns:a16="http://schemas.microsoft.com/office/drawing/2014/main" id="{3BFDF664-F505-5FA6-D49F-76B2C235D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84" y="0"/>
            <a:ext cx="12114415" cy="682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7C3E91E-74AD-1864-6D08-0520EFAE97B2}"/>
              </a:ext>
            </a:extLst>
          </p:cNvPr>
          <p:cNvSpPr/>
          <p:nvPr/>
        </p:nvSpPr>
        <p:spPr>
          <a:xfrm>
            <a:off x="77584" y="0"/>
            <a:ext cx="12192001" cy="687632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54000"/>
                  <a:lumMod val="95000"/>
                </a:schemeClr>
              </a:gs>
              <a:gs pos="89000">
                <a:schemeClr val="tx1">
                  <a:lumMod val="95000"/>
                  <a:lumOff val="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3255A9-F5FB-B0D3-2E2F-978B39FD1EF3}"/>
              </a:ext>
            </a:extLst>
          </p:cNvPr>
          <p:cNvSpPr txBox="1"/>
          <p:nvPr/>
        </p:nvSpPr>
        <p:spPr>
          <a:xfrm>
            <a:off x="2163233" y="2938002"/>
            <a:ext cx="7943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4000" dirty="0">
                <a:solidFill>
                  <a:schemeClr val="bg1"/>
                </a:solidFill>
              </a:rPr>
              <a:t>Vă mulțumesc pentru atenție!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122E5EE-777B-BCED-AC1E-BBDB7B48493E}"/>
              </a:ext>
            </a:extLst>
          </p:cNvPr>
          <p:cNvSpPr/>
          <p:nvPr/>
        </p:nvSpPr>
        <p:spPr>
          <a:xfrm rot="19599499">
            <a:off x="-832703" y="-4537149"/>
            <a:ext cx="6545530" cy="6926782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CF96D18-6AE0-120D-2B2B-080FF1D288BF}"/>
              </a:ext>
            </a:extLst>
          </p:cNvPr>
          <p:cNvSpPr/>
          <p:nvPr/>
        </p:nvSpPr>
        <p:spPr>
          <a:xfrm rot="19599499">
            <a:off x="7499704" y="3376283"/>
            <a:ext cx="6545530" cy="6926782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912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566</Words>
  <Application>Microsoft Office PowerPoint</Application>
  <PresentationFormat>Widescreen</PresentationFormat>
  <Paragraphs>69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Yu Gothic UI</vt:lpstr>
      <vt:lpstr>Arial</vt:lpstr>
      <vt:lpstr>Calibri</vt:lpstr>
      <vt:lpstr>Calibri Light</vt:lpstr>
      <vt:lpstr>Calibri Light (Headings)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Alexandru-Marian Zinca</dc:creator>
  <cp:lastModifiedBy>Alexandru-Marian Zinca</cp:lastModifiedBy>
  <cp:revision>28</cp:revision>
  <dcterms:created xsi:type="dcterms:W3CDTF">2025-04-05T11:56:36Z</dcterms:created>
  <dcterms:modified xsi:type="dcterms:W3CDTF">2025-04-05T17:29:17Z</dcterms:modified>
</cp:coreProperties>
</file>

<file path=docProps/thumbnail.jpeg>
</file>